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Fira Sans" charset="1" panose="020B0503050000020004"/>
      <p:regular r:id="rId21"/>
    </p:embeddedFont>
    <p:embeddedFont>
      <p:font typeface="Elsie Heavy" charset="1" panose="02000000000000000000"/>
      <p:regular r:id="rId22"/>
    </p:embeddedFont>
    <p:embeddedFont>
      <p:font typeface="Fira Sans Bold" charset="1" panose="020B0803050000020004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Slide" Target="notesSlides/notesSlide2.xml"/><Relationship Id="rId21" Type="http://schemas.openxmlformats.org/officeDocument/2006/relationships/font" Target="fonts/font21.fntdata"/><Relationship Id="rId34" Type="http://schemas.openxmlformats.org/officeDocument/2006/relationships/notesSlide" Target="notesSlides/notesSlide9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Slide" Target="notesSlides/notesSlide1.xml"/><Relationship Id="rId33" Type="http://schemas.openxmlformats.org/officeDocument/2006/relationships/notesSlide" Target="notesSlides/notesSlide8.xml"/><Relationship Id="rId7" Type="http://schemas.openxmlformats.org/officeDocument/2006/relationships/slide" Target="slides/slide2.xml"/><Relationship Id="rId38" Type="http://schemas.openxmlformats.org/officeDocument/2006/relationships/customXml" Target="../customXml/item3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9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theme" Target="theme/theme2.xml"/><Relationship Id="rId32" Type="http://schemas.openxmlformats.org/officeDocument/2006/relationships/notesSlide" Target="notesSlides/notesSlide7.xml"/><Relationship Id="rId6" Type="http://schemas.openxmlformats.org/officeDocument/2006/relationships/slide" Target="slides/slide1.xml"/><Relationship Id="rId37" Type="http://schemas.openxmlformats.org/officeDocument/2006/relationships/customXml" Target="../customXml/item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notesSlide" Target="notesSlides/notesSlide4.xml"/><Relationship Id="rId5" Type="http://schemas.openxmlformats.org/officeDocument/2006/relationships/tableStyles" Target="tableStyles.xml"/><Relationship Id="rId36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Slide" Target="notesSlides/notesSlide6.xml"/><Relationship Id="rId14" Type="http://schemas.openxmlformats.org/officeDocument/2006/relationships/slide" Target="slides/slide9.xml"/><Relationship Id="rId22" Type="http://schemas.openxmlformats.org/officeDocument/2006/relationships/font" Target="fonts/font22.fntdata"/><Relationship Id="rId27" Type="http://schemas.openxmlformats.org/officeDocument/2006/relationships/notesSlide" Target="notesSlides/notesSlide3.xml"/><Relationship Id="rId30" Type="http://schemas.openxmlformats.org/officeDocument/2006/relationships/notesSlide" Target="notesSlides/notesSlide5.xml"/><Relationship Id="rId35" Type="http://schemas.openxmlformats.org/officeDocument/2006/relationships/notesSlide" Target="notesSlides/notesSlide10.xml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3" Type="http://schemas.openxmlformats.org/officeDocument/2006/relationships/viewProps" Target="viewProps.xml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Photos &amp; text to be amended accordingly by the presenter</a:t>
            </a:r>
          </a:p>
          <a:p>
            <a:r>
              <a:rPr lang="en-US"/>
              <a:t/>
            </a:r>
          </a:p>
          <a:p>
            <a:r>
              <a:rPr lang="en-US"/>
              <a:t>Outline</a:t>
            </a:r>
          </a:p>
          <a:p>
            <a:r>
              <a:rPr lang="en-US"/>
              <a:t>What is your name</a:t>
            </a:r>
          </a:p>
          <a:p>
            <a:r>
              <a:rPr lang="en-US"/>
              <a:t/>
            </a:r>
          </a:p>
          <a:p>
            <a:r>
              <a:rPr lang="en-US"/>
              <a:t>What have you done up until now and how did you reach your current role</a:t>
            </a:r>
          </a:p>
          <a:p>
            <a:r>
              <a:rPr lang="en-US"/>
              <a:t/>
            </a:r>
          </a:p>
          <a:p>
            <a:r>
              <a:rPr lang="en-US"/>
              <a:t>Where do you work and what do you do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Challenges and innovations in </a:t>
            </a:r>
          </a:p>
          <a:p>
            <a:r>
              <a:rPr lang="en-US"/>
              <a:t>Decarbonisation</a:t>
            </a:r>
          </a:p>
          <a:p>
            <a:r>
              <a:rPr lang="en-US"/>
              <a:t>Autonomy</a:t>
            </a:r>
          </a:p>
          <a:p>
            <a:r>
              <a:rPr lang="en-US"/>
              <a:t>Advanced design</a:t>
            </a:r>
          </a:p>
          <a:p>
            <a:r>
              <a:rPr lang="en-US"/>
              <a:t>AI </a:t>
            </a:r>
          </a:p>
          <a:p>
            <a:r>
              <a:rPr lang="en-US"/>
              <a:t/>
            </a:r>
          </a:p>
          <a:p>
            <a:r>
              <a:rPr lang="en-US"/>
              <a:t>Guarantee future work for many years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Photos &amp; text to be amended accordingly by the presenter</a:t>
            </a:r>
          </a:p>
          <a:p>
            <a:r>
              <a:rPr lang="en-US"/>
              <a:t/>
            </a:r>
          </a:p>
          <a:p>
            <a:r>
              <a:rPr lang="en-US"/>
              <a:t>Depict snapshots of your everyday work that will stimulate the students and will prompt questions </a:t>
            </a:r>
          </a:p>
          <a:p>
            <a:r>
              <a:rPr lang="en-US"/>
              <a:t/>
            </a:r>
          </a:p>
          <a:p>
            <a:r>
              <a:rPr lang="en-US"/>
              <a:t>Do you have an office job or a more hands on one?</a:t>
            </a:r>
          </a:p>
          <a:p>
            <a:r>
              <a:rPr lang="en-US"/>
              <a:t/>
            </a:r>
          </a:p>
          <a:p>
            <a:r>
              <a:rPr lang="en-US"/>
              <a:t>What fascinates you the most in your current role?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Photos &amp; text to be amended accordingly by the presenter</a:t>
            </a:r>
          </a:p>
          <a:p>
            <a:r>
              <a:rPr lang="en-US"/>
              <a:t/>
            </a:r>
          </a:p>
          <a:p>
            <a:r>
              <a:rPr lang="en-US"/>
              <a:t>Include photos of yourself at work, if possible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Naval architects  are engineers that design, construct, refit and repair marine vessels and offshore structures  including passenger and cargo ships, submarines, high-speed ferries and catamarans, tugs, boats, yachts and oil rigs</a:t>
            </a:r>
          </a:p>
          <a:p>
            <a:r>
              <a:rPr lang="en-US"/>
              <a:t/>
            </a:r>
          </a:p>
          <a:p>
            <a:r>
              <a:rPr lang="en-US"/>
              <a:t>Provide an outline of the different fields in Naval Architecture</a:t>
            </a:r>
          </a:p>
          <a:p>
            <a:r>
              <a:rPr lang="en-US"/>
              <a:t/>
            </a:r>
          </a:p>
          <a:p>
            <a:r>
              <a:rPr lang="en-US"/>
              <a:t>What do you do at each one? 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Sources </a:t>
            </a:r>
          </a:p>
          <a:p>
            <a:r>
              <a:rPr lang="en-US"/>
              <a:t>National Careers Service: https://nationalcareers.service.gov.uk/job-profiles/naval-architect</a:t>
            </a:r>
          </a:p>
          <a:p>
            <a:r>
              <a:rPr lang="en-US"/>
              <a:t>Safebulkers: https://www.linkedin.com/company/safebulkers-inc/</a:t>
            </a:r>
          </a:p>
          <a:p>
            <a:r>
              <a:rPr lang="en-US"/>
              <a:t>SSE wind farm: https://www.sserenewables.com/offshore-wind/</a:t>
            </a:r>
          </a:p>
          <a:p>
            <a:r>
              <a:rPr lang="en-US"/>
              <a:t>Lloyds: Extreme Sailing action from Barcelona in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Outline the importance of Naval Architects based on the points presented in this slide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Briefly mention aspects that students should be interested in to choose this career 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Sources</a:t>
            </a:r>
          </a:p>
          <a:p>
            <a:r>
              <a:rPr lang="en-US"/>
              <a:t>Strength Analysis results 32000 DWT Bulk Carrier: http://www.mesh.com.tr/strength-analyses.html</a:t>
            </a:r>
          </a:p>
          <a:p>
            <a:r>
              <a:rPr lang="en-US"/>
              <a:t>NAVAL ARCHITECTS and their Career Paths: https://www.linkedin.com/pulse/naval-architects-career-paths-jason-tay/</a:t>
            </a:r>
          </a:p>
          <a:p>
            <a:r>
              <a:rPr lang="en-US"/>
              <a:t>https://www.sva-potsdam.de/en/towing-tank/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 pursue a degree in naval architecture at a university in the UK, students typically need to focus on a combination of core and specific subjects during their GCSE studies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Describe the different ships that a marine engineer can work on</a:t>
            </a:r>
          </a:p>
          <a:p>
            <a:r>
              <a:rPr lang="en-US"/>
              <a:t/>
            </a:r>
          </a:p>
          <a:p>
            <a:r>
              <a:rPr lang="en-US"/>
              <a:t>Mention that they make sure they work and in case of failure, they inspect them and they come up with a solution to fix the problem</a:t>
            </a:r>
          </a:p>
          <a:p>
            <a:r>
              <a:rPr lang="en-US"/>
              <a:t/>
            </a:r>
          </a:p>
          <a:p>
            <a:r>
              <a:rPr lang="en-US"/>
              <a:t>Provide information about their magnitude, or give personal examples/photos of how big they are</a:t>
            </a:r>
          </a:p>
          <a:p>
            <a:r>
              <a:rPr lang="en-US"/>
              <a:t/>
            </a:r>
          </a:p>
          <a:p>
            <a:r>
              <a:rPr lang="en-US"/>
              <a:t>Can ask students if they know how big a containership is. </a:t>
            </a:r>
          </a:p>
          <a:p>
            <a:r>
              <a:rPr lang="en-US"/>
              <a:t/>
            </a:r>
          </a:p>
          <a:p>
            <a:r>
              <a:rPr lang="en-US"/>
              <a:t>Sources</a:t>
            </a:r>
          </a:p>
          <a:p>
            <a:r>
              <a:rPr lang="en-US"/>
              <a:t>Royal Caribbean cruise ships from newest to oldest — a complete list: https://thepointsguy.com/guide/royal-caribbean-cruise-ships-newest-oldest/</a:t>
            </a:r>
          </a:p>
          <a:p>
            <a:r>
              <a:rPr lang="en-US"/>
              <a:t>Calmac ferry boat: https://www.calmac.co.uk/</a:t>
            </a:r>
          </a:p>
          <a:p>
            <a:r>
              <a:rPr lang="en-US"/>
              <a:t>Tanker: https://www.kongsberg.com/maritime/ship-types/tanker/</a:t>
            </a:r>
          </a:p>
          <a:p>
            <a:r>
              <a:rPr lang="en-US"/>
              <a:t>Maersk containership: https://www.reuters.com/business/maersk-sends-two-us-flagged-container-ships-through-red-sea-2024-01-16/</a:t>
            </a:r>
          </a:p>
          <a:p>
            <a:r>
              <a:rPr lang="en-US"/>
              <a:t>Type 26: https://www.forces.net/services/navy/new-type-26-frigate-hms-glasgow-successfully-enters-water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Foundation Year in Engineering or Science: Some universities offer a foundation year designed to prepare students for undergraduate studies in engineering</a:t>
            </a:r>
          </a:p>
          <a:p>
            <a:r>
              <a:rPr lang="en-US"/>
              <a:t>This can be a suitable option if you don’t meet the standard entry requirements but are passionate about naval architecture.</a:t>
            </a:r>
          </a:p>
          <a:p>
            <a:r>
              <a:rPr lang="en-US"/>
              <a:t/>
            </a:r>
          </a:p>
          <a:p>
            <a:r>
              <a:rPr lang="en-US"/>
              <a:t>Apprenticeships: While not specifically focused on naval architecture, this route can lead to further opportunities and specialized study in naval architecture later on.</a:t>
            </a:r>
          </a:p>
          <a:p>
            <a:r>
              <a:rPr lang="en-US"/>
              <a:t/>
            </a:r>
          </a:p>
          <a:p>
            <a:r>
              <a:rPr lang="en-US"/>
              <a:t>Vocational and BTEC Qualifications: BTEC Level 3 Extended Diploma in Engineering: This qualification is a valuable alternative to A-levels and covers engineering topics that are relevant to naval architecture.</a:t>
            </a:r>
          </a:p>
          <a:p>
            <a:r>
              <a:rPr lang="en-US"/>
              <a:t/>
            </a:r>
          </a:p>
          <a:p>
            <a:r>
              <a:rPr lang="en-US"/>
              <a:t>Higher National Certificates (HNC) and Diplomas (HND): These qualifications in engineering fields can serve as a pathway into degree programs in naval architecture, especially if coupled with relevant practical experience.</a:t>
            </a:r>
          </a:p>
          <a:p>
            <a:r>
              <a:rPr lang="en-US"/>
              <a:t/>
            </a:r>
          </a:p>
          <a:p>
            <a:r>
              <a:rPr lang="en-US"/>
              <a:t>Apprenticeships: Starting with an engineering apprenticeship can provide hands-on experience in the field. </a:t>
            </a:r>
          </a:p>
          <a:p>
            <a:r>
              <a:rPr lang="en-US"/>
              <a:t/>
            </a:r>
          </a:p>
          <a:p>
            <a:r>
              <a:rPr lang="en-US"/>
              <a:t>Access to Higher Education Courses: Access Courses: Designed primarily for mature students or those returning to education, access courses in engineering or science can offer a pathway into university programs in naval architecture.</a:t>
            </a:r>
          </a:p>
          <a:p>
            <a:r>
              <a:rPr lang="en-US"/>
              <a:t/>
            </a:r>
          </a:p>
          <a:p>
            <a:r>
              <a:rPr lang="en-US"/>
              <a:t>International Baccalaureate (IB):The IB Diploma is another viable route, with subjects like Mathematics and Physics at Higher Level being particularly relevant for naval architecture.</a:t>
            </a:r>
          </a:p>
          <a:p>
            <a:r>
              <a:rPr lang="en-US"/>
              <a:t/>
            </a:r>
          </a:p>
          <a:p>
            <a:r>
              <a:rPr lang="en-US"/>
              <a:t>University Transfer and Mature Entry: Students who start their university studies in a related field may be able to transfer into naval architecture programs. Additionally, mature students with relevant experience or qualifications may gain entry directly into degree programs.</a:t>
            </a:r>
          </a:p>
          <a:p>
            <a:r>
              <a:rPr lang="en-US"/>
              <a:t/>
            </a:r>
          </a:p>
          <a:p>
            <a:r>
              <a:rPr lang="en-US"/>
              <a:t>Sources:</a:t>
            </a:r>
          </a:p>
          <a:p>
            <a:r>
              <a:rPr lang="en-US"/>
              <a:t>https://rina.org.uk/publications/the-naval-architect/key-uk-companies-harness-the-power-of-new-talent-with-apprenticeship-programmes/</a:t>
            </a:r>
          </a:p>
          <a:p>
            <a:r>
              <a:rPr lang="en-US"/>
              <a:t>Martin Conroy, an engineering technician apprentice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2.png" Type="http://schemas.openxmlformats.org/officeDocument/2006/relationships/image"/><Relationship Id="rId4" Target="../media/image5.jpeg" Type="http://schemas.openxmlformats.org/officeDocument/2006/relationships/image"/><Relationship Id="rId5" Target="../media/image12.jpeg" Type="http://schemas.openxmlformats.org/officeDocument/2006/relationships/image"/><Relationship Id="rId6" Target="../media/image13.pn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2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2.png" Type="http://schemas.openxmlformats.org/officeDocument/2006/relationships/image"/><Relationship Id="rId4" Target="../media/image23.png" Type="http://schemas.openxmlformats.org/officeDocument/2006/relationships/image"/><Relationship Id="rId5" Target="../media/image5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24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2.pn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2.pn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2.pn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2.png" Type="http://schemas.openxmlformats.org/officeDocument/2006/relationships/image"/><Relationship Id="rId4" Target="../media/image5.jpe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2.pn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2.pn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Relationship Id="rId7" Target="../media/image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2.png" Type="http://schemas.openxmlformats.org/officeDocument/2006/relationships/image"/><Relationship Id="rId4" Target="../media/image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2665917" y="-9525"/>
            <a:ext cx="14863582" cy="10306035"/>
          </a:xfrm>
          <a:custGeom>
            <a:avLst/>
            <a:gdLst/>
            <a:ahLst/>
            <a:cxnLst/>
            <a:rect r="r" b="b" t="t" l="l"/>
            <a:pathLst>
              <a:path h="10306035" w="14863582">
                <a:moveTo>
                  <a:pt x="14863583" y="0"/>
                </a:moveTo>
                <a:lnTo>
                  <a:pt x="0" y="0"/>
                </a:lnTo>
                <a:lnTo>
                  <a:pt x="0" y="10306035"/>
                </a:lnTo>
                <a:lnTo>
                  <a:pt x="14863583" y="10306035"/>
                </a:lnTo>
                <a:lnTo>
                  <a:pt x="14863583" y="0"/>
                </a:lnTo>
                <a:close/>
              </a:path>
            </a:pathLst>
          </a:custGeom>
          <a:blipFill>
            <a:blip r:embed="rId2"/>
            <a:stretch>
              <a:fillRect l="-26545" t="-6051" r="-15124" b="-88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02107" y="-803978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-2375453" y="0"/>
            <a:ext cx="14738683" cy="10526175"/>
          </a:xfrm>
          <a:custGeom>
            <a:avLst/>
            <a:gdLst/>
            <a:ahLst/>
            <a:cxnLst/>
            <a:rect r="r" b="b" t="t" l="l"/>
            <a:pathLst>
              <a:path h="10526175" w="14738683">
                <a:moveTo>
                  <a:pt x="0" y="0"/>
                </a:moveTo>
                <a:lnTo>
                  <a:pt x="14738683" y="0"/>
                </a:lnTo>
                <a:lnTo>
                  <a:pt x="14738683" y="10526175"/>
                </a:lnTo>
                <a:lnTo>
                  <a:pt x="0" y="1052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2719" r="-18935" b="-66755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776124" y="5320237"/>
            <a:ext cx="5213915" cy="1664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67"/>
              </a:lnSpc>
            </a:pPr>
            <a:r>
              <a:rPr lang="en-US" sz="326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presentation for teachers &amp; parents about studying and careers in Naval Architecture in UK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776124" y="3603782"/>
            <a:ext cx="5096260" cy="1300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73"/>
              </a:lnSpc>
            </a:pPr>
            <a:r>
              <a:rPr lang="en-US" sz="4698" b="true">
                <a:solidFill>
                  <a:srgbClr val="000000"/>
                </a:solidFill>
                <a:latin typeface="Elsie Heavy"/>
                <a:ea typeface="Elsie Heavy"/>
                <a:cs typeface="Elsie Heavy"/>
                <a:sym typeface="Elsie Heavy"/>
              </a:rPr>
              <a:t>NAVAL ARCHITECTURE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487425" y="8561059"/>
            <a:ext cx="3502613" cy="1394483"/>
          </a:xfrm>
          <a:custGeom>
            <a:avLst/>
            <a:gdLst/>
            <a:ahLst/>
            <a:cxnLst/>
            <a:rect r="r" b="b" t="t" l="l"/>
            <a:pathLst>
              <a:path h="1394483" w="3502613">
                <a:moveTo>
                  <a:pt x="0" y="0"/>
                </a:moveTo>
                <a:lnTo>
                  <a:pt x="3502613" y="0"/>
                </a:lnTo>
                <a:lnTo>
                  <a:pt x="3502613" y="1394482"/>
                </a:lnTo>
                <a:lnTo>
                  <a:pt x="0" y="1394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784" t="-57876" r="-10174" b="-56695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906366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52412" y="3074832"/>
            <a:ext cx="16559699" cy="6642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2"/>
              </a:lnSpc>
            </a:pPr>
            <a:r>
              <a:rPr lang="en-US" sz="248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combination of subjects will be required. A general guide can be found below, but for specific courses the details should be checked as these may differ:</a:t>
            </a:r>
          </a:p>
          <a:p>
            <a:pPr algn="l">
              <a:lnSpc>
                <a:spcPts val="3102"/>
              </a:lnSpc>
            </a:pPr>
          </a:p>
          <a:p>
            <a:pPr algn="l" marL="449181" indent="-224590" lvl="1">
              <a:lnSpc>
                <a:spcPts val="3102"/>
              </a:lnSpc>
              <a:buFont typeface="Arial"/>
              <a:buChar char="•"/>
            </a:pPr>
            <a:r>
              <a:rPr lang="en-US" b="true" sz="2482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Mathematics</a:t>
            </a:r>
            <a:r>
              <a:rPr lang="en-US" sz="248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 A critical subject for naval architecture, as it underpins many of the calculations and technical analyses you'll need to perform.</a:t>
            </a:r>
          </a:p>
          <a:p>
            <a:pPr algn="l" marL="449181" indent="-224590" lvl="1">
              <a:lnSpc>
                <a:spcPts val="3102"/>
              </a:lnSpc>
            </a:pPr>
          </a:p>
          <a:p>
            <a:pPr algn="l" marL="449181" indent="-224590" lvl="1">
              <a:lnSpc>
                <a:spcPts val="3102"/>
              </a:lnSpc>
              <a:buFont typeface="Arial"/>
              <a:buChar char="•"/>
            </a:pPr>
            <a:r>
              <a:rPr lang="en-US" b="true" sz="2482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Physics</a:t>
            </a:r>
            <a:r>
              <a:rPr lang="en-US" sz="248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 Essential for understanding the principles of forces, mechanics, and fluid dynamics, all of which are crucial in the field of naval architecture.</a:t>
            </a:r>
          </a:p>
          <a:p>
            <a:pPr algn="l" marL="449181" indent="-224590" lvl="1">
              <a:lnSpc>
                <a:spcPts val="3102"/>
              </a:lnSpc>
            </a:pPr>
          </a:p>
          <a:p>
            <a:pPr algn="l" marL="449181" indent="-224590" lvl="1">
              <a:lnSpc>
                <a:spcPts val="3102"/>
              </a:lnSpc>
              <a:buFont typeface="Arial"/>
              <a:buChar char="•"/>
            </a:pPr>
            <a:r>
              <a:rPr lang="en-US" b="true" sz="2482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Further Mathematics </a:t>
            </a:r>
            <a:r>
              <a:rPr lang="en-US" sz="248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(optional but advantageous): While not always required, it can provide a deeper mathematical background that is useful for more complex problems in naval architecture.</a:t>
            </a:r>
          </a:p>
          <a:p>
            <a:pPr algn="l" marL="449181" indent="-224590" lvl="1">
              <a:lnSpc>
                <a:spcPts val="3102"/>
              </a:lnSpc>
            </a:pPr>
          </a:p>
          <a:p>
            <a:pPr algn="l" marL="449181" indent="-224590" lvl="1">
              <a:lnSpc>
                <a:spcPts val="3102"/>
              </a:lnSpc>
              <a:buFont typeface="Arial"/>
              <a:buChar char="•"/>
            </a:pPr>
            <a:r>
              <a:rPr lang="en-US" b="true" sz="2482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Design and Technology </a:t>
            </a:r>
            <a:r>
              <a:rPr lang="en-US" sz="248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(optional but useful): Offers insight into materials and design processes, which can be relevant to the practical aspects of naval architecture.</a:t>
            </a:r>
          </a:p>
          <a:p>
            <a:pPr algn="l" marL="449181" indent="-224590" lvl="1">
              <a:lnSpc>
                <a:spcPts val="3102"/>
              </a:lnSpc>
            </a:pPr>
          </a:p>
          <a:p>
            <a:pPr algn="l" marL="449181" indent="-224590" lvl="1">
              <a:lnSpc>
                <a:spcPts val="3102"/>
              </a:lnSpc>
              <a:buFont typeface="Arial"/>
              <a:buChar char="•"/>
            </a:pPr>
            <a:r>
              <a:rPr lang="en-US" b="true" sz="2482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Engineering</a:t>
            </a:r>
            <a:r>
              <a:rPr lang="en-US" sz="248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(if available): Provides a broader understanding of engineering principles and applications, which can complement the study of naval architecture.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3"/>
              <a:stretch>
                <a:fillRect l="-2341" t="-305675" r="-2341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152412" y="784190"/>
            <a:ext cx="14993649" cy="853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true">
                <a:solidFill>
                  <a:srgbClr val="FFFFFF"/>
                </a:solidFill>
                <a:latin typeface="Elsie Heavy"/>
                <a:ea typeface="Elsie Heavy"/>
                <a:cs typeface="Elsie Heavy"/>
                <a:sym typeface="Elsie Heavy"/>
              </a:rPr>
              <a:t>A - LEVELS</a:t>
            </a:r>
          </a:p>
        </p:txBody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906366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210105" y="0"/>
            <a:ext cx="9187925" cy="3344499"/>
            <a:chOff x="0" y="0"/>
            <a:chExt cx="2913557" cy="106056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13557" cy="1060565"/>
            </a:xfrm>
            <a:custGeom>
              <a:avLst/>
              <a:gdLst/>
              <a:ahLst/>
              <a:cxnLst/>
              <a:rect r="r" b="b" t="t" l="l"/>
              <a:pathLst>
                <a:path h="1060565" w="2913557">
                  <a:moveTo>
                    <a:pt x="0" y="0"/>
                  </a:moveTo>
                  <a:lnTo>
                    <a:pt x="2913557" y="0"/>
                  </a:lnTo>
                  <a:lnTo>
                    <a:pt x="2913557" y="1060565"/>
                  </a:lnTo>
                  <a:lnTo>
                    <a:pt x="0" y="1060565"/>
                  </a:lnTo>
                  <a:close/>
                </a:path>
              </a:pathLst>
            </a:custGeom>
            <a:blipFill>
              <a:blip r:embed="rId4"/>
              <a:stretch>
                <a:fillRect l="-81421" t="-305675" r="-81421" b="0"/>
              </a:stretch>
            </a:blipFill>
          </p:spPr>
        </p:sp>
      </p:grpSp>
      <p:sp>
        <p:nvSpPr>
          <p:cNvPr name="Freeform 5" id="5" descr="Picture 2"/>
          <p:cNvSpPr/>
          <p:nvPr/>
        </p:nvSpPr>
        <p:spPr>
          <a:xfrm flipH="false" flipV="false" rot="0">
            <a:off x="-9495" y="-9512"/>
            <a:ext cx="4523704" cy="5888373"/>
          </a:xfrm>
          <a:custGeom>
            <a:avLst/>
            <a:gdLst/>
            <a:ahLst/>
            <a:cxnLst/>
            <a:rect r="r" b="b" t="t" l="l"/>
            <a:pathLst>
              <a:path h="5888373" w="4523704">
                <a:moveTo>
                  <a:pt x="0" y="0"/>
                </a:moveTo>
                <a:lnTo>
                  <a:pt x="4523705" y="0"/>
                </a:lnTo>
                <a:lnTo>
                  <a:pt x="4523705" y="5888374"/>
                </a:lnTo>
                <a:lnTo>
                  <a:pt x="0" y="5888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655" t="0" r="-54595" b="0"/>
            </a:stretch>
          </a:blipFill>
        </p:spPr>
      </p:sp>
      <p:sp>
        <p:nvSpPr>
          <p:cNvPr name="Freeform 6" id="6" descr="Picture 6"/>
          <p:cNvSpPr/>
          <p:nvPr/>
        </p:nvSpPr>
        <p:spPr>
          <a:xfrm flipH="false" flipV="false" rot="0">
            <a:off x="4760861" y="-9510"/>
            <a:ext cx="4543512" cy="3354009"/>
          </a:xfrm>
          <a:custGeom>
            <a:avLst/>
            <a:gdLst/>
            <a:ahLst/>
            <a:cxnLst/>
            <a:rect r="r" b="b" t="t" l="l"/>
            <a:pathLst>
              <a:path h="3354009" w="4543512">
                <a:moveTo>
                  <a:pt x="0" y="0"/>
                </a:moveTo>
                <a:lnTo>
                  <a:pt x="4543512" y="0"/>
                </a:lnTo>
                <a:lnTo>
                  <a:pt x="4543512" y="3354009"/>
                </a:lnTo>
                <a:lnTo>
                  <a:pt x="0" y="33540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083" t="0" r="-39562" b="0"/>
            </a:stretch>
          </a:blipFill>
        </p:spPr>
      </p:sp>
      <p:sp>
        <p:nvSpPr>
          <p:cNvPr name="Freeform 7" id="7" descr="Picture 4"/>
          <p:cNvSpPr/>
          <p:nvPr/>
        </p:nvSpPr>
        <p:spPr>
          <a:xfrm flipH="false" flipV="false" rot="0">
            <a:off x="-28575" y="6110457"/>
            <a:ext cx="4523736" cy="4185945"/>
          </a:xfrm>
          <a:custGeom>
            <a:avLst/>
            <a:gdLst/>
            <a:ahLst/>
            <a:cxnLst/>
            <a:rect r="r" b="b" t="t" l="l"/>
            <a:pathLst>
              <a:path h="4185945" w="4523736">
                <a:moveTo>
                  <a:pt x="0" y="0"/>
                </a:moveTo>
                <a:lnTo>
                  <a:pt x="4523736" y="0"/>
                </a:lnTo>
                <a:lnTo>
                  <a:pt x="4523736" y="4185945"/>
                </a:lnTo>
                <a:lnTo>
                  <a:pt x="0" y="41859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252" t="0" r="-35451" b="0"/>
            </a:stretch>
          </a:blipFill>
        </p:spPr>
      </p:sp>
      <p:sp>
        <p:nvSpPr>
          <p:cNvPr name="Freeform 8" id="8" descr="Picture 10"/>
          <p:cNvSpPr/>
          <p:nvPr/>
        </p:nvSpPr>
        <p:spPr>
          <a:xfrm flipH="false" flipV="false" rot="0">
            <a:off x="4760859" y="3583059"/>
            <a:ext cx="4543512" cy="3102041"/>
          </a:xfrm>
          <a:custGeom>
            <a:avLst/>
            <a:gdLst/>
            <a:ahLst/>
            <a:cxnLst/>
            <a:rect r="r" b="b" t="t" l="l"/>
            <a:pathLst>
              <a:path h="3102041" w="4543512">
                <a:moveTo>
                  <a:pt x="0" y="0"/>
                </a:moveTo>
                <a:lnTo>
                  <a:pt x="4543512" y="0"/>
                </a:lnTo>
                <a:lnTo>
                  <a:pt x="4543512" y="3102041"/>
                </a:lnTo>
                <a:lnTo>
                  <a:pt x="0" y="3102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384" t="0" r="-17943" b="-1"/>
            </a:stretch>
          </a:blipFill>
        </p:spPr>
      </p:sp>
      <p:sp>
        <p:nvSpPr>
          <p:cNvPr name="Freeform 9" id="9" descr="Picture 18"/>
          <p:cNvSpPr/>
          <p:nvPr/>
        </p:nvSpPr>
        <p:spPr>
          <a:xfrm flipH="false" flipV="false" rot="0">
            <a:off x="4760859" y="6934329"/>
            <a:ext cx="4543513" cy="3362098"/>
          </a:xfrm>
          <a:custGeom>
            <a:avLst/>
            <a:gdLst/>
            <a:ahLst/>
            <a:cxnLst/>
            <a:rect r="r" b="b" t="t" l="l"/>
            <a:pathLst>
              <a:path h="3362098" w="4543513">
                <a:moveTo>
                  <a:pt x="0" y="0"/>
                </a:moveTo>
                <a:lnTo>
                  <a:pt x="4543513" y="0"/>
                </a:lnTo>
                <a:lnTo>
                  <a:pt x="4543513" y="3362099"/>
                </a:lnTo>
                <a:lnTo>
                  <a:pt x="0" y="33620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112" t="0" r="-2235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936495" y="3932057"/>
            <a:ext cx="7735145" cy="548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5"/>
              </a:lnSpc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There are a range of courses offered at different universities which specialise in slightly different aspects of Naval Architecture.</a:t>
            </a:r>
          </a:p>
          <a:p>
            <a:pPr algn="l">
              <a:lnSpc>
                <a:spcPts val="3625"/>
              </a:lnSpc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</a:p>
          <a:p>
            <a:pPr algn="l">
              <a:lnSpc>
                <a:spcPts val="3625"/>
              </a:lnSpc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Universities you can study at include: </a:t>
            </a:r>
          </a:p>
          <a:p>
            <a:pPr algn="l">
              <a:lnSpc>
                <a:spcPts val="3625"/>
              </a:lnSpc>
            </a:pPr>
          </a:p>
          <a:p>
            <a:pPr algn="l" marL="626111" indent="-313055" lvl="1">
              <a:lnSpc>
                <a:spcPts val="3625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Newcastle University </a:t>
            </a:r>
          </a:p>
          <a:p>
            <a:pPr algn="l" marL="626111" indent="-313055" lvl="1">
              <a:lnSpc>
                <a:spcPts val="3625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University of Southampton</a:t>
            </a:r>
          </a:p>
          <a:p>
            <a:pPr algn="l" marL="626111" indent="-313055" lvl="1">
              <a:lnSpc>
                <a:spcPts val="3625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University of Strathclyde</a:t>
            </a:r>
          </a:p>
          <a:p>
            <a:pPr algn="l" marL="626111" indent="-313055" lvl="1">
              <a:lnSpc>
                <a:spcPts val="3625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University College London</a:t>
            </a:r>
          </a:p>
          <a:p>
            <a:pPr algn="l" marL="626111" indent="-313055" lvl="1">
              <a:lnSpc>
                <a:spcPts val="3625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University of Plymouth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02869" y="859774"/>
            <a:ext cx="7991588" cy="16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true">
                <a:solidFill>
                  <a:srgbClr val="FFFFFF"/>
                </a:solidFill>
                <a:latin typeface="Elsie Heavy"/>
                <a:ea typeface="Elsie Heavy"/>
                <a:cs typeface="Elsie Heavy"/>
                <a:sym typeface="Elsie Heavy"/>
              </a:rPr>
              <a:t>UNIVERSITY COURSES</a:t>
            </a:r>
            <a:r>
              <a:rPr lang="en-US" sz="6000" b="true">
                <a:solidFill>
                  <a:srgbClr val="FFFFFF"/>
                </a:solidFill>
                <a:latin typeface="Elsie Heavy"/>
                <a:ea typeface="Elsie Heavy"/>
                <a:cs typeface="Elsie Heavy"/>
                <a:sym typeface="Elsie Heavy"/>
              </a:rPr>
              <a:t> </a:t>
            </a:r>
          </a:p>
        </p:txBody>
      </p: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785893" y="-923565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52412" y="3265170"/>
            <a:ext cx="8420376" cy="5993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8632" indent="-244316" lvl="1">
              <a:lnSpc>
                <a:spcPts val="337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Foundation Degrees and Foundation Years</a:t>
            </a:r>
          </a:p>
          <a:p>
            <a:pPr algn="l" marL="488632" indent="-244316" lvl="1">
              <a:lnSpc>
                <a:spcPts val="3375"/>
              </a:lnSpc>
            </a:pPr>
          </a:p>
          <a:p>
            <a:pPr algn="l" marL="488632" indent="-244316" lvl="1">
              <a:lnSpc>
                <a:spcPts val="337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Vocational and BTEC Qualifications</a:t>
            </a:r>
          </a:p>
          <a:p>
            <a:pPr algn="l" marL="488632" indent="-244316" lvl="1">
              <a:lnSpc>
                <a:spcPts val="3375"/>
              </a:lnSpc>
            </a:pPr>
          </a:p>
          <a:p>
            <a:pPr algn="l" marL="488632" indent="-244316" lvl="1">
              <a:lnSpc>
                <a:spcPts val="337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Higher National Certificates (HNC) and Diplomas (HND)</a:t>
            </a:r>
          </a:p>
          <a:p>
            <a:pPr algn="l" marL="488632" indent="-244316" lvl="1">
              <a:lnSpc>
                <a:spcPts val="3375"/>
              </a:lnSpc>
            </a:pPr>
          </a:p>
          <a:p>
            <a:pPr algn="l" marL="488632" indent="-244316" lvl="1">
              <a:lnSpc>
                <a:spcPts val="337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Apprenticeships</a:t>
            </a:r>
          </a:p>
          <a:p>
            <a:pPr algn="l" marL="488632" indent="-244316" lvl="1">
              <a:lnSpc>
                <a:spcPts val="3375"/>
              </a:lnSpc>
            </a:pPr>
          </a:p>
          <a:p>
            <a:pPr algn="l" marL="488632" indent="-244316" lvl="1">
              <a:lnSpc>
                <a:spcPts val="337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Access to Higher Education Courses</a:t>
            </a:r>
          </a:p>
          <a:p>
            <a:pPr algn="l" marL="488632" indent="-244316" lvl="1">
              <a:lnSpc>
                <a:spcPts val="3375"/>
              </a:lnSpc>
            </a:pPr>
          </a:p>
          <a:p>
            <a:pPr algn="l" marL="488632" indent="-244316" lvl="1">
              <a:lnSpc>
                <a:spcPts val="337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International Baccalaureate (IB)</a:t>
            </a:r>
          </a:p>
          <a:p>
            <a:pPr algn="l" marL="488632" indent="-244316" lvl="1">
              <a:lnSpc>
                <a:spcPts val="3375"/>
              </a:lnSpc>
            </a:pPr>
          </a:p>
          <a:p>
            <a:pPr algn="l" marL="488632" indent="-244316" lvl="1">
              <a:lnSpc>
                <a:spcPts val="337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University Transfer and Mature Entry</a:t>
            </a:r>
          </a:p>
        </p:txBody>
      </p:sp>
      <p:sp>
        <p:nvSpPr>
          <p:cNvPr name="Freeform 4" id="4" descr="Picture 5"/>
          <p:cNvSpPr/>
          <p:nvPr/>
        </p:nvSpPr>
        <p:spPr>
          <a:xfrm flipH="false" flipV="false" rot="0">
            <a:off x="9572788" y="2523928"/>
            <a:ext cx="5023984" cy="3878787"/>
          </a:xfrm>
          <a:custGeom>
            <a:avLst/>
            <a:gdLst/>
            <a:ahLst/>
            <a:cxnLst/>
            <a:rect r="r" b="b" t="t" l="l"/>
            <a:pathLst>
              <a:path h="3878787" w="5023984">
                <a:moveTo>
                  <a:pt x="0" y="0"/>
                </a:moveTo>
                <a:lnTo>
                  <a:pt x="5023985" y="0"/>
                </a:lnTo>
                <a:lnTo>
                  <a:pt x="5023985" y="3878787"/>
                </a:lnTo>
                <a:lnTo>
                  <a:pt x="0" y="3878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6" t="0" r="-56" b="0"/>
            </a:stretch>
          </a:blipFill>
        </p:spPr>
      </p:sp>
      <p:sp>
        <p:nvSpPr>
          <p:cNvPr name="Freeform 5" id="5" descr="Picture 8"/>
          <p:cNvSpPr/>
          <p:nvPr/>
        </p:nvSpPr>
        <p:spPr>
          <a:xfrm flipH="false" flipV="false" rot="0">
            <a:off x="14200848" y="6402715"/>
            <a:ext cx="4087152" cy="3884285"/>
          </a:xfrm>
          <a:custGeom>
            <a:avLst/>
            <a:gdLst/>
            <a:ahLst/>
            <a:cxnLst/>
            <a:rect r="r" b="b" t="t" l="l"/>
            <a:pathLst>
              <a:path h="3884285" w="4087152">
                <a:moveTo>
                  <a:pt x="0" y="0"/>
                </a:moveTo>
                <a:lnTo>
                  <a:pt x="4087152" y="0"/>
                </a:lnTo>
                <a:lnTo>
                  <a:pt x="4087152" y="3884285"/>
                </a:lnTo>
                <a:lnTo>
                  <a:pt x="0" y="3884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" t="0" r="-11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6"/>
              <a:stretch>
                <a:fillRect l="-2341" t="-305675" r="-2341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152412" y="784190"/>
            <a:ext cx="17717322" cy="853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true">
                <a:solidFill>
                  <a:srgbClr val="FFFFFF"/>
                </a:solidFill>
                <a:latin typeface="Elsie Heavy"/>
                <a:ea typeface="Elsie Heavy"/>
                <a:cs typeface="Elsie Heavy"/>
                <a:sym typeface="Elsie Heavy"/>
              </a:rPr>
              <a:t>OTHER ROUTES TO NAVAL ARCHITECTURE</a:t>
            </a:r>
          </a:p>
        </p:txBody>
      </p: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906366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94527" y="4510844"/>
            <a:ext cx="1664034" cy="1532212"/>
            <a:chOff x="0" y="0"/>
            <a:chExt cx="1994155" cy="183618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94138" cy="1836166"/>
            </a:xfrm>
            <a:custGeom>
              <a:avLst/>
              <a:gdLst/>
              <a:ahLst/>
              <a:cxnLst/>
              <a:rect r="r" b="b" t="t" l="l"/>
              <a:pathLst>
                <a:path h="1836166" w="1994138">
                  <a:moveTo>
                    <a:pt x="0" y="0"/>
                  </a:moveTo>
                  <a:lnTo>
                    <a:pt x="1994138" y="0"/>
                  </a:lnTo>
                  <a:lnTo>
                    <a:pt x="1994138" y="1836166"/>
                  </a:lnTo>
                  <a:lnTo>
                    <a:pt x="0" y="1836166"/>
                  </a:lnTo>
                  <a:close/>
                </a:path>
              </a:pathLst>
            </a:custGeom>
            <a:blipFill>
              <a:blip r:embed="rId3"/>
              <a:stretch>
                <a:fillRect l="0" t="-4301" r="0" b="-4302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139498" y="4510844"/>
            <a:ext cx="1664033" cy="1532212"/>
            <a:chOff x="0" y="0"/>
            <a:chExt cx="1994153" cy="18361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94138" cy="1836166"/>
            </a:xfrm>
            <a:custGeom>
              <a:avLst/>
              <a:gdLst/>
              <a:ahLst/>
              <a:cxnLst/>
              <a:rect r="r" b="b" t="t" l="l"/>
              <a:pathLst>
                <a:path h="1836166" w="1994138">
                  <a:moveTo>
                    <a:pt x="0" y="0"/>
                  </a:moveTo>
                  <a:lnTo>
                    <a:pt x="1994138" y="0"/>
                  </a:lnTo>
                  <a:lnTo>
                    <a:pt x="1994138" y="1836166"/>
                  </a:lnTo>
                  <a:lnTo>
                    <a:pt x="0" y="1836166"/>
                  </a:lnTo>
                  <a:close/>
                </a:path>
              </a:pathLst>
            </a:custGeom>
            <a:blipFill>
              <a:blip r:embed="rId4"/>
              <a:stretch>
                <a:fillRect l="0" t="-4301" r="0" b="-4302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484470" y="4510844"/>
            <a:ext cx="1664033" cy="1532212"/>
            <a:chOff x="0" y="0"/>
            <a:chExt cx="1994153" cy="183618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94138" cy="1836166"/>
            </a:xfrm>
            <a:custGeom>
              <a:avLst/>
              <a:gdLst/>
              <a:ahLst/>
              <a:cxnLst/>
              <a:rect r="r" b="b" t="t" l="l"/>
              <a:pathLst>
                <a:path h="1836166" w="1994138">
                  <a:moveTo>
                    <a:pt x="0" y="0"/>
                  </a:moveTo>
                  <a:lnTo>
                    <a:pt x="1994138" y="0"/>
                  </a:lnTo>
                  <a:lnTo>
                    <a:pt x="1994138" y="1836166"/>
                  </a:lnTo>
                  <a:lnTo>
                    <a:pt x="0" y="1836166"/>
                  </a:lnTo>
                  <a:close/>
                </a:path>
              </a:pathLst>
            </a:custGeom>
            <a:blipFill>
              <a:blip r:embed="rId5"/>
              <a:stretch>
                <a:fillRect l="0" t="-4301" r="0" b="-4302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829442" y="4510844"/>
            <a:ext cx="1664033" cy="1532212"/>
            <a:chOff x="0" y="0"/>
            <a:chExt cx="1994153" cy="183618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994138" cy="1836166"/>
            </a:xfrm>
            <a:custGeom>
              <a:avLst/>
              <a:gdLst/>
              <a:ahLst/>
              <a:cxnLst/>
              <a:rect r="r" b="b" t="t" l="l"/>
              <a:pathLst>
                <a:path h="1836166" w="1994138">
                  <a:moveTo>
                    <a:pt x="0" y="0"/>
                  </a:moveTo>
                  <a:lnTo>
                    <a:pt x="1994138" y="0"/>
                  </a:lnTo>
                  <a:lnTo>
                    <a:pt x="1994138" y="1836166"/>
                  </a:lnTo>
                  <a:lnTo>
                    <a:pt x="0" y="1836166"/>
                  </a:lnTo>
                  <a:close/>
                </a:path>
              </a:pathLst>
            </a:custGeom>
            <a:blipFill>
              <a:blip r:embed="rId6"/>
              <a:stretch>
                <a:fillRect l="0" t="-4301" r="0" b="-430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7"/>
              <a:stretch>
                <a:fillRect l="-2341" t="-305675" r="-2341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777620" y="6563841"/>
            <a:ext cx="3697847" cy="1103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5"/>
              </a:lnSpc>
            </a:pPr>
            <a:r>
              <a:rPr lang="en-US" sz="400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Study Maths &amp; Science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122589" y="6563841"/>
            <a:ext cx="3697848" cy="1103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5"/>
              </a:lnSpc>
            </a:pPr>
            <a:r>
              <a:rPr lang="en-US" sz="400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Learn more about RINA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467563" y="6563841"/>
            <a:ext cx="3697847" cy="1103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5"/>
              </a:lnSpc>
            </a:pPr>
            <a:r>
              <a:rPr lang="en-US" sz="400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Study engineering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812531" y="6563841"/>
            <a:ext cx="3697848" cy="1103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5"/>
              </a:lnSpc>
            </a:pPr>
            <a:r>
              <a:rPr lang="en-US" sz="400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Take part in STEM activities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52412" y="784190"/>
            <a:ext cx="17717322" cy="853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true">
                <a:solidFill>
                  <a:srgbClr val="FFFFFF"/>
                </a:solidFill>
                <a:latin typeface="Elsie Heavy"/>
                <a:ea typeface="Elsie Heavy"/>
                <a:cs typeface="Elsie Heavy"/>
                <a:sym typeface="Elsie Heavy"/>
              </a:rPr>
              <a:t>HOW TO GET ENGAGED</a:t>
            </a:r>
          </a:p>
        </p:txBody>
      </p:sp>
    </p:spTree>
  </p:cSld>
  <p:clrMapOvr>
    <a:masterClrMapping/>
  </p:clrMapOvr>
  <p:transition spd="fast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906366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445161" y="2276475"/>
            <a:ext cx="6464570" cy="571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Opportunities to work all over the world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very active and established Industry with high potential developing subfields 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Mandatory to worldwide trade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Exceptional opportunities and compensation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New challenges futureproof the need for Naval Architects for many years 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Highly innovative field </a:t>
            </a:r>
          </a:p>
        </p:txBody>
      </p:sp>
      <p:sp>
        <p:nvSpPr>
          <p:cNvPr name="Freeform 4" id="4" descr="Picture 10"/>
          <p:cNvSpPr/>
          <p:nvPr/>
        </p:nvSpPr>
        <p:spPr>
          <a:xfrm flipH="false" flipV="false" rot="0">
            <a:off x="13098876" y="74206"/>
            <a:ext cx="5038388" cy="10108171"/>
          </a:xfrm>
          <a:custGeom>
            <a:avLst/>
            <a:gdLst/>
            <a:ahLst/>
            <a:cxnLst/>
            <a:rect r="r" b="b" t="t" l="l"/>
            <a:pathLst>
              <a:path h="10108171" w="5038388">
                <a:moveTo>
                  <a:pt x="0" y="0"/>
                </a:moveTo>
                <a:lnTo>
                  <a:pt x="5038387" y="0"/>
                </a:lnTo>
                <a:lnTo>
                  <a:pt x="5038387" y="10108171"/>
                </a:lnTo>
                <a:lnTo>
                  <a:pt x="0" y="10108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" r="0" b="-5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9525" y="-101514"/>
            <a:ext cx="6265542" cy="10509898"/>
            <a:chOff x="0" y="0"/>
            <a:chExt cx="970696" cy="16282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70696" cy="1628258"/>
            </a:xfrm>
            <a:custGeom>
              <a:avLst/>
              <a:gdLst/>
              <a:ahLst/>
              <a:cxnLst/>
              <a:rect r="r" b="b" t="t" l="l"/>
              <a:pathLst>
                <a:path h="1628258" w="970696">
                  <a:moveTo>
                    <a:pt x="0" y="0"/>
                  </a:moveTo>
                  <a:lnTo>
                    <a:pt x="970696" y="0"/>
                  </a:lnTo>
                  <a:lnTo>
                    <a:pt x="970696" y="1628258"/>
                  </a:lnTo>
                  <a:lnTo>
                    <a:pt x="0" y="1628258"/>
                  </a:lnTo>
                  <a:close/>
                </a:path>
              </a:pathLst>
            </a:custGeom>
            <a:blipFill>
              <a:blip r:embed="rId5"/>
              <a:stretch>
                <a:fillRect l="-99284" t="0" r="-99284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819180" y="3742455"/>
            <a:ext cx="4608132" cy="2717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8"/>
              </a:lnSpc>
            </a:pPr>
            <a:r>
              <a:rPr lang="en-US" sz="5149" b="true">
                <a:solidFill>
                  <a:srgbClr val="FFFFFF"/>
                </a:solidFill>
                <a:latin typeface="Elsie Heavy"/>
                <a:ea typeface="Elsie Heavy"/>
                <a:cs typeface="Elsie Heavy"/>
                <a:sym typeface="Elsie Heavy"/>
              </a:rPr>
              <a:t>A FIELD WITH A FUTURE</a:t>
            </a:r>
          </a:p>
        </p:txBody>
      </p: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307050" cy="10306050"/>
            <a:chOff x="0" y="0"/>
            <a:chExt cx="24409400" cy="13741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2"/>
              <a:stretch>
                <a:fillRect l="-2341" t="-305675" r="-2341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10030" y="2523928"/>
            <a:ext cx="18508060" cy="7894385"/>
            <a:chOff x="0" y="0"/>
            <a:chExt cx="1905576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05576" cy="812800"/>
            </a:xfrm>
            <a:custGeom>
              <a:avLst/>
              <a:gdLst/>
              <a:ahLst/>
              <a:cxnLst/>
              <a:rect r="r" b="b" t="t" l="l"/>
              <a:pathLst>
                <a:path h="812800" w="1905576">
                  <a:moveTo>
                    <a:pt x="0" y="0"/>
                  </a:moveTo>
                  <a:lnTo>
                    <a:pt x="1905576" y="0"/>
                  </a:lnTo>
                  <a:lnTo>
                    <a:pt x="190557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0" t="-30974" r="0" b="-25224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152412" y="784190"/>
            <a:ext cx="17717322" cy="853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true">
                <a:solidFill>
                  <a:srgbClr val="FFFFFF"/>
                </a:solidFill>
                <a:latin typeface="Elsie Heavy"/>
                <a:ea typeface="Elsie Heavy"/>
                <a:cs typeface="Elsie Heavy"/>
                <a:sym typeface="Elsie Heavy"/>
              </a:rPr>
              <a:t>Q&amp;A</a:t>
            </a:r>
          </a:p>
        </p:txBody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803978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1740" y="-386587"/>
            <a:ext cx="9165740" cy="10683113"/>
            <a:chOff x="0" y="0"/>
            <a:chExt cx="812800" cy="9473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947358"/>
            </a:xfrm>
            <a:custGeom>
              <a:avLst/>
              <a:gdLst/>
              <a:ahLst/>
              <a:cxnLst/>
              <a:rect r="r" b="b" t="t" l="l"/>
              <a:pathLst>
                <a:path h="94735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947358"/>
                  </a:lnTo>
                  <a:lnTo>
                    <a:pt x="0" y="947358"/>
                  </a:lnTo>
                  <a:close/>
                </a:path>
              </a:pathLst>
            </a:custGeom>
            <a:blipFill>
              <a:blip r:embed="rId3"/>
              <a:stretch>
                <a:fillRect l="-53730" t="0" r="-53730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9574228" y="1164718"/>
            <a:ext cx="8508681" cy="7928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94994" indent="-347497" lvl="1">
              <a:lnSpc>
                <a:spcPts val="4800"/>
              </a:lnSpc>
              <a:buFont typeface="Arial"/>
              <a:buChar char="•"/>
            </a:pPr>
            <a:r>
              <a:rPr lang="en-US" sz="38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Who am I</a:t>
            </a:r>
          </a:p>
          <a:p>
            <a:pPr algn="just" marL="694994" indent="-347497" lvl="1">
              <a:lnSpc>
                <a:spcPts val="4800"/>
              </a:lnSpc>
              <a:buFont typeface="Arial"/>
              <a:buChar char="•"/>
            </a:pPr>
            <a:r>
              <a:rPr lang="en-US" sz="38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Current role</a:t>
            </a:r>
          </a:p>
          <a:p>
            <a:pPr algn="just" marL="694994" indent="-347497" lvl="1">
              <a:lnSpc>
                <a:spcPts val="4800"/>
              </a:lnSpc>
              <a:buFont typeface="Arial"/>
              <a:buChar char="•"/>
            </a:pPr>
            <a:r>
              <a:rPr lang="en-US" sz="38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Responsibilities in the role</a:t>
            </a:r>
          </a:p>
          <a:p>
            <a:pPr algn="just" marL="694994" indent="-347497" lvl="1">
              <a:lnSpc>
                <a:spcPts val="4800"/>
              </a:lnSpc>
              <a:buFont typeface="Arial"/>
              <a:buChar char="•"/>
            </a:pPr>
            <a:r>
              <a:rPr lang="en-US" sz="38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What is a Naval Architect</a:t>
            </a:r>
          </a:p>
          <a:p>
            <a:pPr algn="just" marL="694994" indent="-347497" lvl="1">
              <a:lnSpc>
                <a:spcPts val="4800"/>
              </a:lnSpc>
              <a:buFont typeface="Arial"/>
              <a:buChar char="•"/>
            </a:pPr>
            <a:r>
              <a:rPr lang="en-US" sz="38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Why is it important</a:t>
            </a:r>
          </a:p>
          <a:p>
            <a:pPr algn="just" marL="694994" indent="-347497" lvl="1">
              <a:lnSpc>
                <a:spcPts val="4800"/>
              </a:lnSpc>
              <a:buFont typeface="Arial"/>
              <a:buChar char="•"/>
            </a:pPr>
            <a:r>
              <a:rPr lang="en-US" sz="38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Who can be a Naval Architect</a:t>
            </a:r>
          </a:p>
          <a:p>
            <a:pPr algn="just" marL="694994" indent="-347497" lvl="1">
              <a:lnSpc>
                <a:spcPts val="4800"/>
              </a:lnSpc>
              <a:buFont typeface="Arial"/>
              <a:buChar char="•"/>
            </a:pPr>
            <a:r>
              <a:rPr lang="en-US" sz="38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GCSE</a:t>
            </a:r>
          </a:p>
          <a:p>
            <a:pPr algn="just" marL="694994" indent="-347497" lvl="1">
              <a:lnSpc>
                <a:spcPts val="4800"/>
              </a:lnSpc>
              <a:buFont typeface="Arial"/>
              <a:buChar char="•"/>
            </a:pPr>
            <a:r>
              <a:rPr lang="en-US" sz="38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– Levels</a:t>
            </a:r>
          </a:p>
          <a:p>
            <a:pPr algn="just" marL="694994" indent="-347497" lvl="1">
              <a:lnSpc>
                <a:spcPts val="4800"/>
              </a:lnSpc>
              <a:buFont typeface="Arial"/>
              <a:buChar char="•"/>
            </a:pPr>
            <a:r>
              <a:rPr lang="en-US" sz="38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University</a:t>
            </a:r>
          </a:p>
          <a:p>
            <a:pPr algn="just" marL="694994" indent="-347497" lvl="1">
              <a:lnSpc>
                <a:spcPts val="4800"/>
              </a:lnSpc>
              <a:buFont typeface="Arial"/>
              <a:buChar char="•"/>
            </a:pPr>
            <a:r>
              <a:rPr lang="en-US" sz="38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Other routes to Naval Architecture</a:t>
            </a:r>
          </a:p>
          <a:p>
            <a:pPr algn="just" marL="694994" indent="-347497" lvl="1">
              <a:lnSpc>
                <a:spcPts val="4800"/>
              </a:lnSpc>
              <a:buFont typeface="Arial"/>
              <a:buChar char="•"/>
            </a:pPr>
            <a:r>
              <a:rPr lang="en-US" sz="38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Get engaged</a:t>
            </a:r>
          </a:p>
          <a:p>
            <a:pPr algn="just" marL="694994" indent="-347497" lvl="1">
              <a:lnSpc>
                <a:spcPts val="4800"/>
              </a:lnSpc>
              <a:buFont typeface="Arial"/>
              <a:buChar char="•"/>
            </a:pPr>
            <a:r>
              <a:rPr lang="en-US" sz="38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field with a future </a:t>
            </a:r>
          </a:p>
          <a:p>
            <a:pPr algn="just" marL="694994" indent="-347497" lvl="1">
              <a:lnSpc>
                <a:spcPts val="4800"/>
              </a:lnSpc>
              <a:buFont typeface="Arial"/>
              <a:buChar char="•"/>
            </a:pPr>
            <a:r>
              <a:rPr lang="en-US" sz="384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Q&amp;A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803978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51795" y="7993744"/>
            <a:ext cx="3802874" cy="1211459"/>
            <a:chOff x="0" y="0"/>
            <a:chExt cx="5070498" cy="16152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9050" y="19050"/>
              <a:ext cx="5032375" cy="1577213"/>
            </a:xfrm>
            <a:custGeom>
              <a:avLst/>
              <a:gdLst/>
              <a:ahLst/>
              <a:cxnLst/>
              <a:rect r="r" b="b" t="t" l="l"/>
              <a:pathLst>
                <a:path h="1577213" w="5032375">
                  <a:moveTo>
                    <a:pt x="0" y="262890"/>
                  </a:moveTo>
                  <a:cubicBezTo>
                    <a:pt x="0" y="117729"/>
                    <a:pt x="119634" y="0"/>
                    <a:pt x="267208" y="0"/>
                  </a:cubicBezTo>
                  <a:lnTo>
                    <a:pt x="4765167" y="0"/>
                  </a:lnTo>
                  <a:cubicBezTo>
                    <a:pt x="4912741" y="0"/>
                    <a:pt x="5032375" y="117729"/>
                    <a:pt x="5032375" y="262890"/>
                  </a:cubicBezTo>
                  <a:lnTo>
                    <a:pt x="5032375" y="1314323"/>
                  </a:lnTo>
                  <a:cubicBezTo>
                    <a:pt x="5032375" y="1459484"/>
                    <a:pt x="4912741" y="1577213"/>
                    <a:pt x="4765167" y="1577213"/>
                  </a:cubicBezTo>
                  <a:lnTo>
                    <a:pt x="267208" y="1577213"/>
                  </a:lnTo>
                  <a:cubicBezTo>
                    <a:pt x="119634" y="1577213"/>
                    <a:pt x="0" y="1459484"/>
                    <a:pt x="0" y="1314323"/>
                  </a:cubicBezTo>
                  <a:close/>
                </a:path>
              </a:pathLst>
            </a:custGeom>
            <a:solidFill>
              <a:srgbClr val="14292E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070475" cy="1615313"/>
            </a:xfrm>
            <a:custGeom>
              <a:avLst/>
              <a:gdLst/>
              <a:ahLst/>
              <a:cxnLst/>
              <a:rect r="r" b="b" t="t" l="l"/>
              <a:pathLst>
                <a:path h="1615313" w="5070475">
                  <a:moveTo>
                    <a:pt x="0" y="281940"/>
                  </a:moveTo>
                  <a:cubicBezTo>
                    <a:pt x="0" y="125984"/>
                    <a:pt x="128397" y="0"/>
                    <a:pt x="286258" y="0"/>
                  </a:cubicBezTo>
                  <a:lnTo>
                    <a:pt x="4784217" y="0"/>
                  </a:lnTo>
                  <a:lnTo>
                    <a:pt x="4784217" y="19050"/>
                  </a:lnTo>
                  <a:lnTo>
                    <a:pt x="4784217" y="0"/>
                  </a:lnTo>
                  <a:cubicBezTo>
                    <a:pt x="4941951" y="0"/>
                    <a:pt x="5070475" y="125984"/>
                    <a:pt x="5070475" y="281940"/>
                  </a:cubicBezTo>
                  <a:lnTo>
                    <a:pt x="5051425" y="281940"/>
                  </a:lnTo>
                  <a:lnTo>
                    <a:pt x="5070475" y="281940"/>
                  </a:lnTo>
                  <a:lnTo>
                    <a:pt x="5070475" y="1333373"/>
                  </a:lnTo>
                  <a:lnTo>
                    <a:pt x="5051425" y="1333373"/>
                  </a:lnTo>
                  <a:lnTo>
                    <a:pt x="5070475" y="1333373"/>
                  </a:lnTo>
                  <a:cubicBezTo>
                    <a:pt x="5070475" y="1489329"/>
                    <a:pt x="4942078" y="1615313"/>
                    <a:pt x="4784217" y="1615313"/>
                  </a:cubicBezTo>
                  <a:lnTo>
                    <a:pt x="4784217" y="1596263"/>
                  </a:lnTo>
                  <a:lnTo>
                    <a:pt x="4784217" y="1615313"/>
                  </a:lnTo>
                  <a:lnTo>
                    <a:pt x="286258" y="1615313"/>
                  </a:lnTo>
                  <a:lnTo>
                    <a:pt x="286258" y="1596263"/>
                  </a:lnTo>
                  <a:lnTo>
                    <a:pt x="286258" y="1615313"/>
                  </a:lnTo>
                  <a:cubicBezTo>
                    <a:pt x="128397" y="1615313"/>
                    <a:pt x="0" y="1489329"/>
                    <a:pt x="0" y="1333373"/>
                  </a:cubicBezTo>
                  <a:lnTo>
                    <a:pt x="0" y="281940"/>
                  </a:lnTo>
                  <a:lnTo>
                    <a:pt x="19050" y="281940"/>
                  </a:lnTo>
                  <a:lnTo>
                    <a:pt x="0" y="281940"/>
                  </a:lnTo>
                  <a:moveTo>
                    <a:pt x="38100" y="281940"/>
                  </a:moveTo>
                  <a:lnTo>
                    <a:pt x="38100" y="1333373"/>
                  </a:lnTo>
                  <a:lnTo>
                    <a:pt x="19050" y="1333373"/>
                  </a:lnTo>
                  <a:lnTo>
                    <a:pt x="38100" y="1333373"/>
                  </a:lnTo>
                  <a:cubicBezTo>
                    <a:pt x="38100" y="1467739"/>
                    <a:pt x="148844" y="1577213"/>
                    <a:pt x="286258" y="1577213"/>
                  </a:cubicBezTo>
                  <a:lnTo>
                    <a:pt x="4784217" y="1577213"/>
                  </a:lnTo>
                  <a:cubicBezTo>
                    <a:pt x="4921504" y="1577213"/>
                    <a:pt x="5032375" y="1467739"/>
                    <a:pt x="5032375" y="1333373"/>
                  </a:cubicBezTo>
                  <a:lnTo>
                    <a:pt x="5032375" y="281940"/>
                  </a:lnTo>
                  <a:cubicBezTo>
                    <a:pt x="5032375" y="147574"/>
                    <a:pt x="4921631" y="38100"/>
                    <a:pt x="4784217" y="38100"/>
                  </a:cubicBezTo>
                  <a:lnTo>
                    <a:pt x="286258" y="38100"/>
                  </a:lnTo>
                  <a:lnTo>
                    <a:pt x="286258" y="19050"/>
                  </a:lnTo>
                  <a:lnTo>
                    <a:pt x="286258" y="38100"/>
                  </a:lnTo>
                  <a:cubicBezTo>
                    <a:pt x="148844" y="38100"/>
                    <a:pt x="38100" y="147574"/>
                    <a:pt x="38100" y="281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5161497" y="7993744"/>
            <a:ext cx="3802872" cy="1211457"/>
            <a:chOff x="0" y="0"/>
            <a:chExt cx="5070496" cy="161527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9050" y="19050"/>
              <a:ext cx="5032375" cy="1577213"/>
            </a:xfrm>
            <a:custGeom>
              <a:avLst/>
              <a:gdLst/>
              <a:ahLst/>
              <a:cxnLst/>
              <a:rect r="r" b="b" t="t" l="l"/>
              <a:pathLst>
                <a:path h="1577213" w="5032375">
                  <a:moveTo>
                    <a:pt x="0" y="262890"/>
                  </a:moveTo>
                  <a:cubicBezTo>
                    <a:pt x="0" y="117729"/>
                    <a:pt x="119634" y="0"/>
                    <a:pt x="267208" y="0"/>
                  </a:cubicBezTo>
                  <a:lnTo>
                    <a:pt x="4765167" y="0"/>
                  </a:lnTo>
                  <a:cubicBezTo>
                    <a:pt x="4912741" y="0"/>
                    <a:pt x="5032375" y="117729"/>
                    <a:pt x="5032375" y="262890"/>
                  </a:cubicBezTo>
                  <a:lnTo>
                    <a:pt x="5032375" y="1314323"/>
                  </a:lnTo>
                  <a:cubicBezTo>
                    <a:pt x="5032375" y="1459484"/>
                    <a:pt x="4912741" y="1577213"/>
                    <a:pt x="4765167" y="1577213"/>
                  </a:cubicBezTo>
                  <a:lnTo>
                    <a:pt x="267208" y="1577213"/>
                  </a:lnTo>
                  <a:cubicBezTo>
                    <a:pt x="119634" y="1577213"/>
                    <a:pt x="0" y="1459484"/>
                    <a:pt x="0" y="1314323"/>
                  </a:cubicBezTo>
                  <a:close/>
                </a:path>
              </a:pathLst>
            </a:custGeom>
            <a:solidFill>
              <a:srgbClr val="14292E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070475" cy="1615313"/>
            </a:xfrm>
            <a:custGeom>
              <a:avLst/>
              <a:gdLst/>
              <a:ahLst/>
              <a:cxnLst/>
              <a:rect r="r" b="b" t="t" l="l"/>
              <a:pathLst>
                <a:path h="1615313" w="5070475">
                  <a:moveTo>
                    <a:pt x="0" y="281940"/>
                  </a:moveTo>
                  <a:cubicBezTo>
                    <a:pt x="0" y="125984"/>
                    <a:pt x="128397" y="0"/>
                    <a:pt x="286258" y="0"/>
                  </a:cubicBezTo>
                  <a:lnTo>
                    <a:pt x="4784217" y="0"/>
                  </a:lnTo>
                  <a:lnTo>
                    <a:pt x="4784217" y="19050"/>
                  </a:lnTo>
                  <a:lnTo>
                    <a:pt x="4784217" y="0"/>
                  </a:lnTo>
                  <a:cubicBezTo>
                    <a:pt x="4941951" y="0"/>
                    <a:pt x="5070475" y="125984"/>
                    <a:pt x="5070475" y="281940"/>
                  </a:cubicBezTo>
                  <a:lnTo>
                    <a:pt x="5051425" y="281940"/>
                  </a:lnTo>
                  <a:lnTo>
                    <a:pt x="5070475" y="281940"/>
                  </a:lnTo>
                  <a:lnTo>
                    <a:pt x="5070475" y="1333373"/>
                  </a:lnTo>
                  <a:lnTo>
                    <a:pt x="5051425" y="1333373"/>
                  </a:lnTo>
                  <a:lnTo>
                    <a:pt x="5070475" y="1333373"/>
                  </a:lnTo>
                  <a:cubicBezTo>
                    <a:pt x="5070475" y="1489329"/>
                    <a:pt x="4942078" y="1615313"/>
                    <a:pt x="4784217" y="1615313"/>
                  </a:cubicBezTo>
                  <a:lnTo>
                    <a:pt x="4784217" y="1596263"/>
                  </a:lnTo>
                  <a:lnTo>
                    <a:pt x="4784217" y="1615313"/>
                  </a:lnTo>
                  <a:lnTo>
                    <a:pt x="286258" y="1615313"/>
                  </a:lnTo>
                  <a:lnTo>
                    <a:pt x="286258" y="1596263"/>
                  </a:lnTo>
                  <a:lnTo>
                    <a:pt x="286258" y="1615313"/>
                  </a:lnTo>
                  <a:cubicBezTo>
                    <a:pt x="128397" y="1615313"/>
                    <a:pt x="0" y="1489329"/>
                    <a:pt x="0" y="1333373"/>
                  </a:cubicBezTo>
                  <a:lnTo>
                    <a:pt x="0" y="281940"/>
                  </a:lnTo>
                  <a:lnTo>
                    <a:pt x="19050" y="281940"/>
                  </a:lnTo>
                  <a:lnTo>
                    <a:pt x="0" y="281940"/>
                  </a:lnTo>
                  <a:moveTo>
                    <a:pt x="38100" y="281940"/>
                  </a:moveTo>
                  <a:lnTo>
                    <a:pt x="38100" y="1333373"/>
                  </a:lnTo>
                  <a:lnTo>
                    <a:pt x="19050" y="1333373"/>
                  </a:lnTo>
                  <a:lnTo>
                    <a:pt x="38100" y="1333373"/>
                  </a:lnTo>
                  <a:cubicBezTo>
                    <a:pt x="38100" y="1467739"/>
                    <a:pt x="148844" y="1577213"/>
                    <a:pt x="286258" y="1577213"/>
                  </a:cubicBezTo>
                  <a:lnTo>
                    <a:pt x="4784217" y="1577213"/>
                  </a:lnTo>
                  <a:cubicBezTo>
                    <a:pt x="4921504" y="1577213"/>
                    <a:pt x="5032375" y="1467739"/>
                    <a:pt x="5032375" y="1333373"/>
                  </a:cubicBezTo>
                  <a:lnTo>
                    <a:pt x="5032375" y="281940"/>
                  </a:lnTo>
                  <a:cubicBezTo>
                    <a:pt x="5032375" y="147574"/>
                    <a:pt x="4921631" y="38100"/>
                    <a:pt x="4784217" y="38100"/>
                  </a:cubicBezTo>
                  <a:lnTo>
                    <a:pt x="286258" y="38100"/>
                  </a:lnTo>
                  <a:lnTo>
                    <a:pt x="286258" y="19050"/>
                  </a:lnTo>
                  <a:lnTo>
                    <a:pt x="286258" y="38100"/>
                  </a:lnTo>
                  <a:cubicBezTo>
                    <a:pt x="148844" y="38100"/>
                    <a:pt x="38100" y="147574"/>
                    <a:pt x="38100" y="281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9375298" y="7993744"/>
            <a:ext cx="3802872" cy="1211459"/>
            <a:chOff x="0" y="0"/>
            <a:chExt cx="5070496" cy="161527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9050" y="19050"/>
              <a:ext cx="5032375" cy="1577213"/>
            </a:xfrm>
            <a:custGeom>
              <a:avLst/>
              <a:gdLst/>
              <a:ahLst/>
              <a:cxnLst/>
              <a:rect r="r" b="b" t="t" l="l"/>
              <a:pathLst>
                <a:path h="1577213" w="5032375">
                  <a:moveTo>
                    <a:pt x="0" y="262890"/>
                  </a:moveTo>
                  <a:cubicBezTo>
                    <a:pt x="0" y="117729"/>
                    <a:pt x="119634" y="0"/>
                    <a:pt x="267208" y="0"/>
                  </a:cubicBezTo>
                  <a:lnTo>
                    <a:pt x="4765167" y="0"/>
                  </a:lnTo>
                  <a:cubicBezTo>
                    <a:pt x="4912741" y="0"/>
                    <a:pt x="5032375" y="117729"/>
                    <a:pt x="5032375" y="262890"/>
                  </a:cubicBezTo>
                  <a:lnTo>
                    <a:pt x="5032375" y="1314323"/>
                  </a:lnTo>
                  <a:cubicBezTo>
                    <a:pt x="5032375" y="1459484"/>
                    <a:pt x="4912741" y="1577213"/>
                    <a:pt x="4765167" y="1577213"/>
                  </a:cubicBezTo>
                  <a:lnTo>
                    <a:pt x="267208" y="1577213"/>
                  </a:lnTo>
                  <a:cubicBezTo>
                    <a:pt x="119634" y="1577213"/>
                    <a:pt x="0" y="1459484"/>
                    <a:pt x="0" y="1314323"/>
                  </a:cubicBezTo>
                  <a:close/>
                </a:path>
              </a:pathLst>
            </a:custGeom>
            <a:solidFill>
              <a:srgbClr val="14292E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070475" cy="1615313"/>
            </a:xfrm>
            <a:custGeom>
              <a:avLst/>
              <a:gdLst/>
              <a:ahLst/>
              <a:cxnLst/>
              <a:rect r="r" b="b" t="t" l="l"/>
              <a:pathLst>
                <a:path h="1615313" w="5070475">
                  <a:moveTo>
                    <a:pt x="0" y="281940"/>
                  </a:moveTo>
                  <a:cubicBezTo>
                    <a:pt x="0" y="125984"/>
                    <a:pt x="128397" y="0"/>
                    <a:pt x="286258" y="0"/>
                  </a:cubicBezTo>
                  <a:lnTo>
                    <a:pt x="4784217" y="0"/>
                  </a:lnTo>
                  <a:lnTo>
                    <a:pt x="4784217" y="19050"/>
                  </a:lnTo>
                  <a:lnTo>
                    <a:pt x="4784217" y="0"/>
                  </a:lnTo>
                  <a:cubicBezTo>
                    <a:pt x="4941951" y="0"/>
                    <a:pt x="5070475" y="125984"/>
                    <a:pt x="5070475" y="281940"/>
                  </a:cubicBezTo>
                  <a:lnTo>
                    <a:pt x="5051425" y="281940"/>
                  </a:lnTo>
                  <a:lnTo>
                    <a:pt x="5070475" y="281940"/>
                  </a:lnTo>
                  <a:lnTo>
                    <a:pt x="5070475" y="1333373"/>
                  </a:lnTo>
                  <a:lnTo>
                    <a:pt x="5051425" y="1333373"/>
                  </a:lnTo>
                  <a:lnTo>
                    <a:pt x="5070475" y="1333373"/>
                  </a:lnTo>
                  <a:cubicBezTo>
                    <a:pt x="5070475" y="1489329"/>
                    <a:pt x="4942078" y="1615313"/>
                    <a:pt x="4784217" y="1615313"/>
                  </a:cubicBezTo>
                  <a:lnTo>
                    <a:pt x="4784217" y="1596263"/>
                  </a:lnTo>
                  <a:lnTo>
                    <a:pt x="4784217" y="1615313"/>
                  </a:lnTo>
                  <a:lnTo>
                    <a:pt x="286258" y="1615313"/>
                  </a:lnTo>
                  <a:lnTo>
                    <a:pt x="286258" y="1596263"/>
                  </a:lnTo>
                  <a:lnTo>
                    <a:pt x="286258" y="1615313"/>
                  </a:lnTo>
                  <a:cubicBezTo>
                    <a:pt x="128397" y="1615313"/>
                    <a:pt x="0" y="1489329"/>
                    <a:pt x="0" y="1333373"/>
                  </a:cubicBezTo>
                  <a:lnTo>
                    <a:pt x="0" y="281940"/>
                  </a:lnTo>
                  <a:lnTo>
                    <a:pt x="19050" y="281940"/>
                  </a:lnTo>
                  <a:lnTo>
                    <a:pt x="0" y="281940"/>
                  </a:lnTo>
                  <a:moveTo>
                    <a:pt x="38100" y="281940"/>
                  </a:moveTo>
                  <a:lnTo>
                    <a:pt x="38100" y="1333373"/>
                  </a:lnTo>
                  <a:lnTo>
                    <a:pt x="19050" y="1333373"/>
                  </a:lnTo>
                  <a:lnTo>
                    <a:pt x="38100" y="1333373"/>
                  </a:lnTo>
                  <a:cubicBezTo>
                    <a:pt x="38100" y="1467739"/>
                    <a:pt x="148844" y="1577213"/>
                    <a:pt x="286258" y="1577213"/>
                  </a:cubicBezTo>
                  <a:lnTo>
                    <a:pt x="4784217" y="1577213"/>
                  </a:lnTo>
                  <a:cubicBezTo>
                    <a:pt x="4921504" y="1577213"/>
                    <a:pt x="5032375" y="1467739"/>
                    <a:pt x="5032375" y="1333373"/>
                  </a:cubicBezTo>
                  <a:lnTo>
                    <a:pt x="5032375" y="281940"/>
                  </a:lnTo>
                  <a:cubicBezTo>
                    <a:pt x="5032375" y="147574"/>
                    <a:pt x="4921631" y="38100"/>
                    <a:pt x="4784217" y="38100"/>
                  </a:cubicBezTo>
                  <a:lnTo>
                    <a:pt x="286258" y="38100"/>
                  </a:lnTo>
                  <a:lnTo>
                    <a:pt x="286258" y="19050"/>
                  </a:lnTo>
                  <a:lnTo>
                    <a:pt x="286258" y="38100"/>
                  </a:lnTo>
                  <a:cubicBezTo>
                    <a:pt x="148844" y="38100"/>
                    <a:pt x="38100" y="147574"/>
                    <a:pt x="38100" y="281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569246" y="7993744"/>
            <a:ext cx="3802872" cy="1170503"/>
            <a:chOff x="0" y="0"/>
            <a:chExt cx="5070496" cy="156067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9050" y="19050"/>
              <a:ext cx="5032502" cy="1522476"/>
            </a:xfrm>
            <a:custGeom>
              <a:avLst/>
              <a:gdLst/>
              <a:ahLst/>
              <a:cxnLst/>
              <a:rect r="r" b="b" t="t" l="l"/>
              <a:pathLst>
                <a:path h="1522476" w="5032502">
                  <a:moveTo>
                    <a:pt x="0" y="253746"/>
                  </a:moveTo>
                  <a:cubicBezTo>
                    <a:pt x="0" y="113665"/>
                    <a:pt x="115570" y="0"/>
                    <a:pt x="258191" y="0"/>
                  </a:cubicBezTo>
                  <a:lnTo>
                    <a:pt x="4774311" y="0"/>
                  </a:lnTo>
                  <a:cubicBezTo>
                    <a:pt x="4916932" y="0"/>
                    <a:pt x="5032502" y="113665"/>
                    <a:pt x="5032502" y="253746"/>
                  </a:cubicBezTo>
                  <a:lnTo>
                    <a:pt x="5032502" y="1268730"/>
                  </a:lnTo>
                  <a:cubicBezTo>
                    <a:pt x="5032502" y="1408938"/>
                    <a:pt x="4916932" y="1522476"/>
                    <a:pt x="4774311" y="1522476"/>
                  </a:cubicBezTo>
                  <a:lnTo>
                    <a:pt x="258191" y="1522476"/>
                  </a:lnTo>
                  <a:cubicBezTo>
                    <a:pt x="115570" y="1522476"/>
                    <a:pt x="0" y="1408811"/>
                    <a:pt x="0" y="1268730"/>
                  </a:cubicBezTo>
                  <a:close/>
                </a:path>
              </a:pathLst>
            </a:custGeom>
            <a:solidFill>
              <a:srgbClr val="14292E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070602" cy="1560703"/>
            </a:xfrm>
            <a:custGeom>
              <a:avLst/>
              <a:gdLst/>
              <a:ahLst/>
              <a:cxnLst/>
              <a:rect r="r" b="b" t="t" l="l"/>
              <a:pathLst>
                <a:path h="1560703" w="5070602">
                  <a:moveTo>
                    <a:pt x="0" y="272796"/>
                  </a:moveTo>
                  <a:cubicBezTo>
                    <a:pt x="0" y="121793"/>
                    <a:pt x="124460" y="0"/>
                    <a:pt x="277241" y="0"/>
                  </a:cubicBezTo>
                  <a:lnTo>
                    <a:pt x="4793361" y="0"/>
                  </a:lnTo>
                  <a:lnTo>
                    <a:pt x="4793361" y="19050"/>
                  </a:lnTo>
                  <a:lnTo>
                    <a:pt x="4793361" y="0"/>
                  </a:lnTo>
                  <a:cubicBezTo>
                    <a:pt x="4946142" y="0"/>
                    <a:pt x="5070602" y="121793"/>
                    <a:pt x="5070602" y="272796"/>
                  </a:cubicBezTo>
                  <a:lnTo>
                    <a:pt x="5051552" y="272796"/>
                  </a:lnTo>
                  <a:lnTo>
                    <a:pt x="5070602" y="272796"/>
                  </a:lnTo>
                  <a:lnTo>
                    <a:pt x="5070602" y="1287780"/>
                  </a:lnTo>
                  <a:lnTo>
                    <a:pt x="5051552" y="1287780"/>
                  </a:lnTo>
                  <a:lnTo>
                    <a:pt x="5070602" y="1287780"/>
                  </a:lnTo>
                  <a:cubicBezTo>
                    <a:pt x="5070602" y="1438783"/>
                    <a:pt x="4946142" y="1560576"/>
                    <a:pt x="4793361" y="1560576"/>
                  </a:cubicBezTo>
                  <a:lnTo>
                    <a:pt x="4793361" y="1541526"/>
                  </a:lnTo>
                  <a:lnTo>
                    <a:pt x="4793361" y="1560576"/>
                  </a:lnTo>
                  <a:lnTo>
                    <a:pt x="277241" y="1560576"/>
                  </a:lnTo>
                  <a:lnTo>
                    <a:pt x="277241" y="1541526"/>
                  </a:lnTo>
                  <a:lnTo>
                    <a:pt x="277241" y="1560576"/>
                  </a:lnTo>
                  <a:cubicBezTo>
                    <a:pt x="124460" y="1560703"/>
                    <a:pt x="0" y="1438783"/>
                    <a:pt x="0" y="1287907"/>
                  </a:cubicBezTo>
                  <a:lnTo>
                    <a:pt x="0" y="272796"/>
                  </a:lnTo>
                  <a:lnTo>
                    <a:pt x="19050" y="272796"/>
                  </a:lnTo>
                  <a:lnTo>
                    <a:pt x="0" y="272796"/>
                  </a:lnTo>
                  <a:moveTo>
                    <a:pt x="38100" y="272796"/>
                  </a:moveTo>
                  <a:lnTo>
                    <a:pt x="38100" y="1287780"/>
                  </a:lnTo>
                  <a:lnTo>
                    <a:pt x="19050" y="1287780"/>
                  </a:lnTo>
                  <a:lnTo>
                    <a:pt x="38100" y="1287780"/>
                  </a:lnTo>
                  <a:cubicBezTo>
                    <a:pt x="38100" y="1417066"/>
                    <a:pt x="144907" y="1522476"/>
                    <a:pt x="277241" y="1522476"/>
                  </a:cubicBezTo>
                  <a:lnTo>
                    <a:pt x="4793361" y="1522476"/>
                  </a:lnTo>
                  <a:cubicBezTo>
                    <a:pt x="4925695" y="1522476"/>
                    <a:pt x="5032502" y="1417066"/>
                    <a:pt x="5032502" y="1287780"/>
                  </a:cubicBezTo>
                  <a:lnTo>
                    <a:pt x="5032502" y="272796"/>
                  </a:lnTo>
                  <a:cubicBezTo>
                    <a:pt x="5032375" y="143510"/>
                    <a:pt x="4925695" y="38100"/>
                    <a:pt x="4793234" y="38100"/>
                  </a:cubicBezTo>
                  <a:lnTo>
                    <a:pt x="277241" y="38100"/>
                  </a:lnTo>
                  <a:lnTo>
                    <a:pt x="277241" y="19050"/>
                  </a:lnTo>
                  <a:lnTo>
                    <a:pt x="277241" y="38100"/>
                  </a:lnTo>
                  <a:cubicBezTo>
                    <a:pt x="144907" y="38100"/>
                    <a:pt x="38100" y="143510"/>
                    <a:pt x="38100" y="2727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22075" y="3421744"/>
            <a:ext cx="3428692" cy="4347656"/>
            <a:chOff x="0" y="0"/>
            <a:chExt cx="4571590" cy="579687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571619" cy="5796915"/>
            </a:xfrm>
            <a:custGeom>
              <a:avLst/>
              <a:gdLst/>
              <a:ahLst/>
              <a:cxnLst/>
              <a:rect r="r" b="b" t="t" l="l"/>
              <a:pathLst>
                <a:path h="5796915" w="4571619">
                  <a:moveTo>
                    <a:pt x="19050" y="0"/>
                  </a:moveTo>
                  <a:lnTo>
                    <a:pt x="4552569" y="0"/>
                  </a:lnTo>
                  <a:cubicBezTo>
                    <a:pt x="4563110" y="0"/>
                    <a:pt x="4571619" y="8509"/>
                    <a:pt x="4571619" y="19050"/>
                  </a:cubicBezTo>
                  <a:lnTo>
                    <a:pt x="4571619" y="5777865"/>
                  </a:lnTo>
                  <a:cubicBezTo>
                    <a:pt x="4571619" y="5788406"/>
                    <a:pt x="4563110" y="5796915"/>
                    <a:pt x="4552569" y="5796915"/>
                  </a:cubicBezTo>
                  <a:lnTo>
                    <a:pt x="19050" y="5796915"/>
                  </a:lnTo>
                  <a:cubicBezTo>
                    <a:pt x="8509" y="5796915"/>
                    <a:pt x="0" y="5788406"/>
                    <a:pt x="0" y="577786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5777865"/>
                  </a:lnTo>
                  <a:lnTo>
                    <a:pt x="19050" y="5777865"/>
                  </a:lnTo>
                  <a:lnTo>
                    <a:pt x="19050" y="5758815"/>
                  </a:lnTo>
                  <a:lnTo>
                    <a:pt x="4552569" y="5758815"/>
                  </a:lnTo>
                  <a:lnTo>
                    <a:pt x="4552569" y="5777865"/>
                  </a:lnTo>
                  <a:lnTo>
                    <a:pt x="4533519" y="5777865"/>
                  </a:lnTo>
                  <a:lnTo>
                    <a:pt x="4533519" y="19050"/>
                  </a:lnTo>
                  <a:lnTo>
                    <a:pt x="4552569" y="19050"/>
                  </a:lnTo>
                  <a:lnTo>
                    <a:pt x="4552569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92937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756334" y="3421744"/>
            <a:ext cx="3428692" cy="4347656"/>
            <a:chOff x="0" y="0"/>
            <a:chExt cx="4571590" cy="579687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571619" cy="5796915"/>
            </a:xfrm>
            <a:custGeom>
              <a:avLst/>
              <a:gdLst/>
              <a:ahLst/>
              <a:cxnLst/>
              <a:rect r="r" b="b" t="t" l="l"/>
              <a:pathLst>
                <a:path h="5796915" w="4571619">
                  <a:moveTo>
                    <a:pt x="19050" y="0"/>
                  </a:moveTo>
                  <a:lnTo>
                    <a:pt x="4552569" y="0"/>
                  </a:lnTo>
                  <a:cubicBezTo>
                    <a:pt x="4563110" y="0"/>
                    <a:pt x="4571619" y="8509"/>
                    <a:pt x="4571619" y="19050"/>
                  </a:cubicBezTo>
                  <a:lnTo>
                    <a:pt x="4571619" y="5777865"/>
                  </a:lnTo>
                  <a:cubicBezTo>
                    <a:pt x="4571619" y="5788406"/>
                    <a:pt x="4563110" y="5796915"/>
                    <a:pt x="4552569" y="5796915"/>
                  </a:cubicBezTo>
                  <a:lnTo>
                    <a:pt x="19050" y="5796915"/>
                  </a:lnTo>
                  <a:cubicBezTo>
                    <a:pt x="8509" y="5796915"/>
                    <a:pt x="0" y="5788406"/>
                    <a:pt x="0" y="577786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5777865"/>
                  </a:lnTo>
                  <a:lnTo>
                    <a:pt x="19050" y="5777865"/>
                  </a:lnTo>
                  <a:lnTo>
                    <a:pt x="19050" y="5758815"/>
                  </a:lnTo>
                  <a:lnTo>
                    <a:pt x="4552569" y="5758815"/>
                  </a:lnTo>
                  <a:lnTo>
                    <a:pt x="4552569" y="5777865"/>
                  </a:lnTo>
                  <a:lnTo>
                    <a:pt x="4533519" y="5777865"/>
                  </a:lnTo>
                  <a:lnTo>
                    <a:pt x="4533519" y="19050"/>
                  </a:lnTo>
                  <a:lnTo>
                    <a:pt x="4552569" y="19050"/>
                  </a:lnTo>
                  <a:lnTo>
                    <a:pt x="4552569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92937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9562386" y="3421744"/>
            <a:ext cx="3428693" cy="4347656"/>
            <a:chOff x="0" y="0"/>
            <a:chExt cx="4571590" cy="579687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571619" cy="5796915"/>
            </a:xfrm>
            <a:custGeom>
              <a:avLst/>
              <a:gdLst/>
              <a:ahLst/>
              <a:cxnLst/>
              <a:rect r="r" b="b" t="t" l="l"/>
              <a:pathLst>
                <a:path h="5796915" w="4571619">
                  <a:moveTo>
                    <a:pt x="19050" y="0"/>
                  </a:moveTo>
                  <a:lnTo>
                    <a:pt x="4552569" y="0"/>
                  </a:lnTo>
                  <a:cubicBezTo>
                    <a:pt x="4563110" y="0"/>
                    <a:pt x="4571619" y="8509"/>
                    <a:pt x="4571619" y="19050"/>
                  </a:cubicBezTo>
                  <a:lnTo>
                    <a:pt x="4571619" y="5777865"/>
                  </a:lnTo>
                  <a:cubicBezTo>
                    <a:pt x="4571619" y="5788406"/>
                    <a:pt x="4563110" y="5796915"/>
                    <a:pt x="4552569" y="5796915"/>
                  </a:cubicBezTo>
                  <a:lnTo>
                    <a:pt x="19050" y="5796915"/>
                  </a:lnTo>
                  <a:cubicBezTo>
                    <a:pt x="8509" y="5796915"/>
                    <a:pt x="0" y="5788406"/>
                    <a:pt x="0" y="577786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5777865"/>
                  </a:lnTo>
                  <a:lnTo>
                    <a:pt x="19050" y="5777865"/>
                  </a:lnTo>
                  <a:lnTo>
                    <a:pt x="19050" y="5758815"/>
                  </a:lnTo>
                  <a:lnTo>
                    <a:pt x="4552569" y="5758815"/>
                  </a:lnTo>
                  <a:lnTo>
                    <a:pt x="4552569" y="5777865"/>
                  </a:lnTo>
                  <a:lnTo>
                    <a:pt x="4533519" y="5777865"/>
                  </a:lnTo>
                  <a:lnTo>
                    <a:pt x="4533519" y="19050"/>
                  </a:lnTo>
                  <a:lnTo>
                    <a:pt x="4552569" y="19050"/>
                  </a:lnTo>
                  <a:lnTo>
                    <a:pt x="4552569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92937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5378271" y="3421744"/>
            <a:ext cx="3428692" cy="4347656"/>
            <a:chOff x="0" y="0"/>
            <a:chExt cx="4571590" cy="579687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571619" cy="5796915"/>
            </a:xfrm>
            <a:custGeom>
              <a:avLst/>
              <a:gdLst/>
              <a:ahLst/>
              <a:cxnLst/>
              <a:rect r="r" b="b" t="t" l="l"/>
              <a:pathLst>
                <a:path h="5796915" w="4571619">
                  <a:moveTo>
                    <a:pt x="19050" y="0"/>
                  </a:moveTo>
                  <a:lnTo>
                    <a:pt x="4552569" y="0"/>
                  </a:lnTo>
                  <a:cubicBezTo>
                    <a:pt x="4563110" y="0"/>
                    <a:pt x="4571619" y="8509"/>
                    <a:pt x="4571619" y="19050"/>
                  </a:cubicBezTo>
                  <a:lnTo>
                    <a:pt x="4571619" y="5777865"/>
                  </a:lnTo>
                  <a:cubicBezTo>
                    <a:pt x="4571619" y="5788406"/>
                    <a:pt x="4563110" y="5796915"/>
                    <a:pt x="4552569" y="5796915"/>
                  </a:cubicBezTo>
                  <a:lnTo>
                    <a:pt x="19050" y="5796915"/>
                  </a:lnTo>
                  <a:cubicBezTo>
                    <a:pt x="8509" y="5796915"/>
                    <a:pt x="0" y="5788406"/>
                    <a:pt x="0" y="577786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5777865"/>
                  </a:lnTo>
                  <a:lnTo>
                    <a:pt x="19050" y="5777865"/>
                  </a:lnTo>
                  <a:lnTo>
                    <a:pt x="19050" y="5758815"/>
                  </a:lnTo>
                  <a:lnTo>
                    <a:pt x="4552569" y="5758815"/>
                  </a:lnTo>
                  <a:lnTo>
                    <a:pt x="4552569" y="5777865"/>
                  </a:lnTo>
                  <a:lnTo>
                    <a:pt x="4533519" y="5777865"/>
                  </a:lnTo>
                  <a:lnTo>
                    <a:pt x="4533519" y="19050"/>
                  </a:lnTo>
                  <a:lnTo>
                    <a:pt x="4552569" y="19050"/>
                  </a:lnTo>
                  <a:lnTo>
                    <a:pt x="4552569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92937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4"/>
              <a:stretch>
                <a:fillRect l="-2341" t="-305675" r="-2341" b="0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1152412" y="784190"/>
            <a:ext cx="14993649" cy="853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b="true" sz="6000">
                <a:solidFill>
                  <a:srgbClr val="FFFFFF"/>
                </a:solidFill>
                <a:latin typeface="Elsie Heavy"/>
                <a:ea typeface="Elsie Heavy"/>
                <a:cs typeface="Elsie Heavy"/>
                <a:sym typeface="Elsie Heavy"/>
              </a:rPr>
              <a:t>WHO AM I?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52412" y="8418499"/>
            <a:ext cx="3401639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JOB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362114" y="8418496"/>
            <a:ext cx="3401637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STUDY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575915" y="8418499"/>
            <a:ext cx="3401637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OTHER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767865" y="8398021"/>
            <a:ext cx="3405633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OTHER</a:t>
            </a:r>
          </a:p>
        </p:txBody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803978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52412" y="3248300"/>
            <a:ext cx="15717155" cy="6304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64198" indent="-282099" lvl="1">
              <a:lnSpc>
                <a:spcPts val="3896"/>
              </a:lnSpc>
              <a:buFont typeface="Arial"/>
              <a:buChar char="•"/>
            </a:pPr>
            <a:r>
              <a:rPr lang="en-US" sz="311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combination of hands-on experience &amp; theory</a:t>
            </a:r>
          </a:p>
          <a:p>
            <a:pPr algn="just" marL="564198" indent="-282099" lvl="1">
              <a:lnSpc>
                <a:spcPts val="3896"/>
              </a:lnSpc>
            </a:pPr>
          </a:p>
          <a:p>
            <a:pPr algn="just" marL="564198" indent="-282099" lvl="1">
              <a:lnSpc>
                <a:spcPts val="3896"/>
              </a:lnSpc>
              <a:buFont typeface="Arial"/>
              <a:buChar char="•"/>
            </a:pPr>
            <a:r>
              <a:rPr lang="en-US" sz="311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Specific department &amp; in-depth immersion to the discipline </a:t>
            </a:r>
          </a:p>
          <a:p>
            <a:pPr algn="just" marL="564198" indent="-282099" lvl="1">
              <a:lnSpc>
                <a:spcPts val="3896"/>
              </a:lnSpc>
            </a:pPr>
          </a:p>
          <a:p>
            <a:pPr algn="just" marL="564198" indent="-282099" lvl="1">
              <a:lnSpc>
                <a:spcPts val="3896"/>
              </a:lnSpc>
              <a:buFont typeface="Arial"/>
              <a:buChar char="•"/>
            </a:pPr>
            <a:r>
              <a:rPr lang="en-US" sz="311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Extensive past experience among colleagues</a:t>
            </a:r>
          </a:p>
          <a:p>
            <a:pPr algn="just" marL="564198" indent="-282099" lvl="1">
              <a:lnSpc>
                <a:spcPts val="3896"/>
              </a:lnSpc>
            </a:pPr>
          </a:p>
          <a:p>
            <a:pPr algn="just" marL="564198" indent="-282099" lvl="1">
              <a:lnSpc>
                <a:spcPts val="3896"/>
              </a:lnSpc>
              <a:buFont typeface="Arial"/>
              <a:buChar char="•"/>
            </a:pPr>
            <a:r>
              <a:rPr lang="en-US" sz="311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Critical thinking required</a:t>
            </a:r>
          </a:p>
          <a:p>
            <a:pPr algn="just" marL="564198" indent="-282099" lvl="1">
              <a:lnSpc>
                <a:spcPts val="3896"/>
              </a:lnSpc>
            </a:pPr>
          </a:p>
          <a:p>
            <a:pPr algn="just" marL="564198" indent="-282099" lvl="1">
              <a:lnSpc>
                <a:spcPts val="3896"/>
              </a:lnSpc>
              <a:buFont typeface="Arial"/>
              <a:buChar char="•"/>
            </a:pPr>
            <a:r>
              <a:rPr lang="en-US" sz="311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People with different educational backgrounds can work in the Industry</a:t>
            </a:r>
          </a:p>
          <a:p>
            <a:pPr algn="just" marL="564198" indent="-282099" lvl="1">
              <a:lnSpc>
                <a:spcPts val="3896"/>
              </a:lnSpc>
            </a:pPr>
          </a:p>
          <a:p>
            <a:pPr algn="just" marL="564198" indent="-282099" lvl="1">
              <a:lnSpc>
                <a:spcPts val="3896"/>
              </a:lnSpc>
              <a:buFont typeface="Arial"/>
              <a:buChar char="•"/>
            </a:pPr>
            <a:r>
              <a:rPr lang="en-US" sz="311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Easy to approach colleagues regardless of their position within the company</a:t>
            </a:r>
          </a:p>
          <a:p>
            <a:pPr algn="just" marL="564198" indent="-282099" lvl="1">
              <a:lnSpc>
                <a:spcPts val="3896"/>
              </a:lnSpc>
            </a:pPr>
          </a:p>
          <a:p>
            <a:pPr algn="just" marL="564198" indent="-282099" lvl="1">
              <a:lnSpc>
                <a:spcPts val="3896"/>
              </a:lnSpc>
              <a:buFont typeface="Arial"/>
              <a:buChar char="•"/>
            </a:pPr>
            <a:r>
              <a:rPr lang="en-US" sz="311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Professional Development &amp; soft skills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4"/>
              <a:stretch>
                <a:fillRect l="-2341" t="-305675" r="-2341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152412" y="784190"/>
            <a:ext cx="14993649" cy="853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b="true" sz="6000">
                <a:solidFill>
                  <a:srgbClr val="FFFFFF"/>
                </a:solidFill>
                <a:latin typeface="Elsie Heavy"/>
                <a:ea typeface="Elsie Heavy"/>
                <a:cs typeface="Elsie Heavy"/>
                <a:sym typeface="Elsie Heavy"/>
              </a:rPr>
              <a:t>CURRENT ROLE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785893" y="-1093111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29"/>
                </a:lnTo>
                <a:lnTo>
                  <a:pt x="0" y="12134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753957" y="3020891"/>
            <a:ext cx="558704" cy="19052"/>
            <a:chOff x="0" y="0"/>
            <a:chExt cx="744938" cy="2540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2700" y="0"/>
              <a:ext cx="719582" cy="25400"/>
            </a:xfrm>
            <a:custGeom>
              <a:avLst/>
              <a:gdLst/>
              <a:ahLst/>
              <a:cxnLst/>
              <a:rect r="r" b="b" t="t" l="l"/>
              <a:pathLst>
                <a:path h="25400" w="719582">
                  <a:moveTo>
                    <a:pt x="0" y="0"/>
                  </a:moveTo>
                  <a:lnTo>
                    <a:pt x="719582" y="0"/>
                  </a:lnTo>
                  <a:lnTo>
                    <a:pt x="719582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220299" y="2266651"/>
            <a:ext cx="2545883" cy="1527530"/>
            <a:chOff x="0" y="0"/>
            <a:chExt cx="3394511" cy="203670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6885390" y="3020891"/>
            <a:ext cx="558704" cy="19052"/>
            <a:chOff x="0" y="0"/>
            <a:chExt cx="744938" cy="2540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2700" y="0"/>
              <a:ext cx="719582" cy="25400"/>
            </a:xfrm>
            <a:custGeom>
              <a:avLst/>
              <a:gdLst/>
              <a:ahLst/>
              <a:cxnLst/>
              <a:rect r="r" b="b" t="t" l="l"/>
              <a:pathLst>
                <a:path h="25400" w="719582">
                  <a:moveTo>
                    <a:pt x="0" y="0"/>
                  </a:moveTo>
                  <a:lnTo>
                    <a:pt x="719582" y="0"/>
                  </a:lnTo>
                  <a:lnTo>
                    <a:pt x="719582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4351734" y="2266651"/>
            <a:ext cx="2545884" cy="1527530"/>
            <a:chOff x="0" y="0"/>
            <a:chExt cx="3394513" cy="203670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2483716" y="3781954"/>
            <a:ext cx="6281922" cy="558704"/>
            <a:chOff x="0" y="0"/>
            <a:chExt cx="8375895" cy="7449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12700"/>
              <a:ext cx="8375904" cy="719582"/>
            </a:xfrm>
            <a:custGeom>
              <a:avLst/>
              <a:gdLst/>
              <a:ahLst/>
              <a:cxnLst/>
              <a:rect r="r" b="b" t="t" l="l"/>
              <a:pathLst>
                <a:path h="719582" w="8375904">
                  <a:moveTo>
                    <a:pt x="8375904" y="0"/>
                  </a:moveTo>
                  <a:lnTo>
                    <a:pt x="8375904" y="393954"/>
                  </a:lnTo>
                  <a:cubicBezTo>
                    <a:pt x="8375904" y="400939"/>
                    <a:pt x="8370189" y="406654"/>
                    <a:pt x="8363204" y="406654"/>
                  </a:cubicBezTo>
                  <a:lnTo>
                    <a:pt x="12700" y="406654"/>
                  </a:lnTo>
                  <a:lnTo>
                    <a:pt x="12700" y="393954"/>
                  </a:lnTo>
                  <a:lnTo>
                    <a:pt x="25400" y="393954"/>
                  </a:lnTo>
                  <a:lnTo>
                    <a:pt x="25400" y="719582"/>
                  </a:lnTo>
                  <a:lnTo>
                    <a:pt x="0" y="719582"/>
                  </a:lnTo>
                  <a:lnTo>
                    <a:pt x="0" y="393954"/>
                  </a:lnTo>
                  <a:cubicBezTo>
                    <a:pt x="0" y="386969"/>
                    <a:pt x="5715" y="381254"/>
                    <a:pt x="12700" y="381254"/>
                  </a:cubicBezTo>
                  <a:lnTo>
                    <a:pt x="8363204" y="381254"/>
                  </a:lnTo>
                  <a:lnTo>
                    <a:pt x="8363204" y="393954"/>
                  </a:lnTo>
                  <a:lnTo>
                    <a:pt x="8350504" y="393954"/>
                  </a:lnTo>
                  <a:lnTo>
                    <a:pt x="8350504" y="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7483169" y="2266651"/>
            <a:ext cx="2545884" cy="1527530"/>
            <a:chOff x="0" y="0"/>
            <a:chExt cx="3394513" cy="203670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3753957" y="5133973"/>
            <a:ext cx="558704" cy="19052"/>
            <a:chOff x="0" y="0"/>
            <a:chExt cx="744938" cy="2540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0"/>
              <a:ext cx="719582" cy="25400"/>
            </a:xfrm>
            <a:custGeom>
              <a:avLst/>
              <a:gdLst/>
              <a:ahLst/>
              <a:cxnLst/>
              <a:rect r="r" b="b" t="t" l="l"/>
              <a:pathLst>
                <a:path h="25400" w="719582">
                  <a:moveTo>
                    <a:pt x="0" y="0"/>
                  </a:moveTo>
                  <a:lnTo>
                    <a:pt x="719582" y="0"/>
                  </a:lnTo>
                  <a:lnTo>
                    <a:pt x="719582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220299" y="4379733"/>
            <a:ext cx="2545883" cy="1527532"/>
            <a:chOff x="0" y="0"/>
            <a:chExt cx="3394511" cy="203670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6885390" y="5133973"/>
            <a:ext cx="558704" cy="19052"/>
            <a:chOff x="0" y="0"/>
            <a:chExt cx="744938" cy="2540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12700" y="0"/>
              <a:ext cx="719582" cy="25400"/>
            </a:xfrm>
            <a:custGeom>
              <a:avLst/>
              <a:gdLst/>
              <a:ahLst/>
              <a:cxnLst/>
              <a:rect r="r" b="b" t="t" l="l"/>
              <a:pathLst>
                <a:path h="25400" w="719582">
                  <a:moveTo>
                    <a:pt x="0" y="0"/>
                  </a:moveTo>
                  <a:lnTo>
                    <a:pt x="719582" y="0"/>
                  </a:lnTo>
                  <a:lnTo>
                    <a:pt x="719582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4351734" y="4379733"/>
            <a:ext cx="2545884" cy="1527532"/>
            <a:chOff x="0" y="0"/>
            <a:chExt cx="3394513" cy="203670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2483716" y="5895039"/>
            <a:ext cx="6281922" cy="558704"/>
            <a:chOff x="0" y="0"/>
            <a:chExt cx="8375895" cy="74493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12700"/>
              <a:ext cx="8375904" cy="719582"/>
            </a:xfrm>
            <a:custGeom>
              <a:avLst/>
              <a:gdLst/>
              <a:ahLst/>
              <a:cxnLst/>
              <a:rect r="r" b="b" t="t" l="l"/>
              <a:pathLst>
                <a:path h="719582" w="8375904">
                  <a:moveTo>
                    <a:pt x="8375904" y="0"/>
                  </a:moveTo>
                  <a:lnTo>
                    <a:pt x="8375904" y="393954"/>
                  </a:lnTo>
                  <a:cubicBezTo>
                    <a:pt x="8375904" y="400939"/>
                    <a:pt x="8370189" y="406654"/>
                    <a:pt x="8363204" y="406654"/>
                  </a:cubicBezTo>
                  <a:lnTo>
                    <a:pt x="12700" y="406654"/>
                  </a:lnTo>
                  <a:lnTo>
                    <a:pt x="12700" y="393954"/>
                  </a:lnTo>
                  <a:lnTo>
                    <a:pt x="25400" y="393954"/>
                  </a:lnTo>
                  <a:lnTo>
                    <a:pt x="25400" y="719582"/>
                  </a:lnTo>
                  <a:lnTo>
                    <a:pt x="0" y="719582"/>
                  </a:lnTo>
                  <a:lnTo>
                    <a:pt x="0" y="393954"/>
                  </a:lnTo>
                  <a:cubicBezTo>
                    <a:pt x="0" y="386969"/>
                    <a:pt x="5715" y="381254"/>
                    <a:pt x="12700" y="381254"/>
                  </a:cubicBezTo>
                  <a:lnTo>
                    <a:pt x="8363204" y="381254"/>
                  </a:lnTo>
                  <a:lnTo>
                    <a:pt x="8363204" y="393954"/>
                  </a:lnTo>
                  <a:lnTo>
                    <a:pt x="8350504" y="393954"/>
                  </a:lnTo>
                  <a:lnTo>
                    <a:pt x="8350504" y="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7483169" y="4379733"/>
            <a:ext cx="2545884" cy="1527532"/>
            <a:chOff x="0" y="0"/>
            <a:chExt cx="3394513" cy="2036709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3753957" y="7247058"/>
            <a:ext cx="558704" cy="19052"/>
            <a:chOff x="0" y="0"/>
            <a:chExt cx="744938" cy="2540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12700" y="0"/>
              <a:ext cx="719582" cy="25400"/>
            </a:xfrm>
            <a:custGeom>
              <a:avLst/>
              <a:gdLst/>
              <a:ahLst/>
              <a:cxnLst/>
              <a:rect r="r" b="b" t="t" l="l"/>
              <a:pathLst>
                <a:path h="25400" w="719582">
                  <a:moveTo>
                    <a:pt x="0" y="0"/>
                  </a:moveTo>
                  <a:lnTo>
                    <a:pt x="719582" y="0"/>
                  </a:lnTo>
                  <a:lnTo>
                    <a:pt x="719582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220299" y="6492817"/>
            <a:ext cx="2545883" cy="1527532"/>
            <a:chOff x="0" y="0"/>
            <a:chExt cx="3394511" cy="2036709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6885390" y="7247058"/>
            <a:ext cx="558704" cy="19052"/>
            <a:chOff x="0" y="0"/>
            <a:chExt cx="744938" cy="25402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12700" y="0"/>
              <a:ext cx="719582" cy="25400"/>
            </a:xfrm>
            <a:custGeom>
              <a:avLst/>
              <a:gdLst/>
              <a:ahLst/>
              <a:cxnLst/>
              <a:rect r="r" b="b" t="t" l="l"/>
              <a:pathLst>
                <a:path h="25400" w="719582">
                  <a:moveTo>
                    <a:pt x="0" y="0"/>
                  </a:moveTo>
                  <a:lnTo>
                    <a:pt x="719582" y="0"/>
                  </a:lnTo>
                  <a:lnTo>
                    <a:pt x="719582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4351734" y="6492817"/>
            <a:ext cx="2545884" cy="1527532"/>
            <a:chOff x="0" y="0"/>
            <a:chExt cx="3394513" cy="2036709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7483169" y="6492817"/>
            <a:ext cx="2545884" cy="1527532"/>
            <a:chOff x="0" y="0"/>
            <a:chExt cx="3394513" cy="2036709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3394456" cy="2036699"/>
            </a:xfrm>
            <a:custGeom>
              <a:avLst/>
              <a:gdLst/>
              <a:ahLst/>
              <a:cxnLst/>
              <a:rect r="r" b="b" t="t" l="l"/>
              <a:pathLst>
                <a:path h="2036699" w="3394456">
                  <a:moveTo>
                    <a:pt x="0" y="0"/>
                  </a:moveTo>
                  <a:lnTo>
                    <a:pt x="3394456" y="0"/>
                  </a:lnTo>
                  <a:lnTo>
                    <a:pt x="3394456" y="2036699"/>
                  </a:lnTo>
                  <a:lnTo>
                    <a:pt x="0" y="2036699"/>
                  </a:lnTo>
                  <a:close/>
                </a:path>
              </a:pathLst>
            </a:custGeom>
            <a:solidFill>
              <a:srgbClr val="14292E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11249352" y="-102870"/>
            <a:ext cx="7038648" cy="10509898"/>
            <a:chOff x="0" y="0"/>
            <a:chExt cx="1090471" cy="1628258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090471" cy="1628258"/>
            </a:xfrm>
            <a:custGeom>
              <a:avLst/>
              <a:gdLst/>
              <a:ahLst/>
              <a:cxnLst/>
              <a:rect r="r" b="b" t="t" l="l"/>
              <a:pathLst>
                <a:path h="1628258" w="1090471">
                  <a:moveTo>
                    <a:pt x="0" y="0"/>
                  </a:moveTo>
                  <a:lnTo>
                    <a:pt x="1090471" y="0"/>
                  </a:lnTo>
                  <a:lnTo>
                    <a:pt x="1090471" y="1628258"/>
                  </a:lnTo>
                  <a:lnTo>
                    <a:pt x="0" y="1628258"/>
                  </a:lnTo>
                  <a:close/>
                </a:path>
              </a:pathLst>
            </a:custGeom>
            <a:blipFill>
              <a:blip r:embed="rId4"/>
              <a:stretch>
                <a:fillRect l="-82887" t="0" r="-82887" b="0"/>
              </a:stretch>
            </a:blipFill>
          </p:spPr>
        </p:sp>
      </p:grpSp>
      <p:sp>
        <p:nvSpPr>
          <p:cNvPr name="TextBox 39" id="39"/>
          <p:cNvSpPr txBox="true"/>
          <p:nvPr/>
        </p:nvSpPr>
        <p:spPr>
          <a:xfrm rot="0">
            <a:off x="1303465" y="2727521"/>
            <a:ext cx="2379551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Hands on experience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4434900" y="2727521"/>
            <a:ext cx="2379552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Responsibility/ accountability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7566335" y="2422722"/>
            <a:ext cx="2379552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Sort time limits between tasks/rapid changes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303465" y="4840603"/>
            <a:ext cx="2379551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High levels of discipline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4434900" y="4993003"/>
            <a:ext cx="2379552" cy="320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Team focused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7566335" y="4688203"/>
            <a:ext cx="2379552" cy="929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Project that affects people’s lives 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303465" y="6953687"/>
            <a:ext cx="2379551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Flexible solutions delivered quickly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4434900" y="6953687"/>
            <a:ext cx="2379552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Theory and Practice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7566335" y="7106088"/>
            <a:ext cx="2379552" cy="320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Exciting projects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1470197" y="4180194"/>
            <a:ext cx="6596957" cy="1802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8"/>
              </a:lnSpc>
            </a:pPr>
            <a:r>
              <a:rPr lang="en-US" sz="5149" b="true">
                <a:solidFill>
                  <a:srgbClr val="FFFFFF"/>
                </a:solidFill>
                <a:latin typeface="Elsie Heavy"/>
                <a:ea typeface="Elsie Heavy"/>
                <a:cs typeface="Elsie Heavy"/>
                <a:sym typeface="Elsie Heavy"/>
              </a:rPr>
              <a:t>RESPONSIBILITIES IN THE ROLE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785893" y="-1093111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29"/>
                </a:lnTo>
                <a:lnTo>
                  <a:pt x="0" y="12134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0030" y="-159258"/>
            <a:ext cx="18508060" cy="2683186"/>
            <a:chOff x="0" y="0"/>
            <a:chExt cx="5869039" cy="8508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869039" cy="850858"/>
            </a:xfrm>
            <a:custGeom>
              <a:avLst/>
              <a:gdLst/>
              <a:ahLst/>
              <a:cxnLst/>
              <a:rect r="r" b="b" t="t" l="l"/>
              <a:pathLst>
                <a:path h="850858" w="5869039">
                  <a:moveTo>
                    <a:pt x="0" y="0"/>
                  </a:moveTo>
                  <a:lnTo>
                    <a:pt x="5869039" y="0"/>
                  </a:lnTo>
                  <a:lnTo>
                    <a:pt x="5869039" y="850858"/>
                  </a:lnTo>
                  <a:lnTo>
                    <a:pt x="0" y="850858"/>
                  </a:lnTo>
                  <a:close/>
                </a:path>
              </a:pathLst>
            </a:custGeom>
            <a:blipFill>
              <a:blip r:embed="rId4"/>
              <a:stretch>
                <a:fillRect l="-2341" t="-305675" r="-2341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152412" y="784190"/>
            <a:ext cx="14993649" cy="853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true">
                <a:solidFill>
                  <a:srgbClr val="FFFFFF"/>
                </a:solidFill>
                <a:latin typeface="Elsie Heavy"/>
                <a:ea typeface="Elsie Heavy"/>
                <a:cs typeface="Elsie Heavy"/>
                <a:sym typeface="Elsie Heavy"/>
              </a:rPr>
              <a:t>WHAT IS A NAVAL ARCHITECT</a:t>
            </a:r>
          </a:p>
        </p:txBody>
      </p:sp>
      <p:sp>
        <p:nvSpPr>
          <p:cNvPr name="Freeform 6" id="6" descr="Picture 4"/>
          <p:cNvSpPr/>
          <p:nvPr/>
        </p:nvSpPr>
        <p:spPr>
          <a:xfrm flipH="false" flipV="false" rot="0">
            <a:off x="896659" y="3273230"/>
            <a:ext cx="5030392" cy="5029797"/>
          </a:xfrm>
          <a:custGeom>
            <a:avLst/>
            <a:gdLst/>
            <a:ahLst/>
            <a:cxnLst/>
            <a:rect r="r" b="b" t="t" l="l"/>
            <a:pathLst>
              <a:path h="5029797" w="5030392">
                <a:moveTo>
                  <a:pt x="0" y="0"/>
                </a:moveTo>
                <a:lnTo>
                  <a:pt x="5030393" y="0"/>
                </a:lnTo>
                <a:lnTo>
                  <a:pt x="5030393" y="5029797"/>
                </a:lnTo>
                <a:lnTo>
                  <a:pt x="0" y="5029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6094" b="-3"/>
            </a:stretch>
          </a:blipFill>
        </p:spPr>
      </p:sp>
      <p:sp>
        <p:nvSpPr>
          <p:cNvPr name="Freeform 7" id="7" descr="Picture 3"/>
          <p:cNvSpPr/>
          <p:nvPr/>
        </p:nvSpPr>
        <p:spPr>
          <a:xfrm flipH="false" flipV="false" rot="0">
            <a:off x="6628804" y="3273230"/>
            <a:ext cx="5030392" cy="5029797"/>
          </a:xfrm>
          <a:custGeom>
            <a:avLst/>
            <a:gdLst/>
            <a:ahLst/>
            <a:cxnLst/>
            <a:rect r="r" b="b" t="t" l="l"/>
            <a:pathLst>
              <a:path h="5029797" w="5030392">
                <a:moveTo>
                  <a:pt x="0" y="0"/>
                </a:moveTo>
                <a:lnTo>
                  <a:pt x="5030392" y="0"/>
                </a:lnTo>
                <a:lnTo>
                  <a:pt x="5030392" y="5029797"/>
                </a:lnTo>
                <a:lnTo>
                  <a:pt x="0" y="5029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652" t="0" r="-32723" b="-5"/>
            </a:stretch>
          </a:blipFill>
        </p:spPr>
      </p:sp>
      <p:sp>
        <p:nvSpPr>
          <p:cNvPr name="Freeform 8" id="8" descr="Picture 5"/>
          <p:cNvSpPr/>
          <p:nvPr/>
        </p:nvSpPr>
        <p:spPr>
          <a:xfrm flipH="false" flipV="false" rot="0">
            <a:off x="12360948" y="3273231"/>
            <a:ext cx="5030392" cy="5029796"/>
          </a:xfrm>
          <a:custGeom>
            <a:avLst/>
            <a:gdLst/>
            <a:ahLst/>
            <a:cxnLst/>
            <a:rect r="r" b="b" t="t" l="l"/>
            <a:pathLst>
              <a:path h="5029796" w="5030392">
                <a:moveTo>
                  <a:pt x="0" y="0"/>
                </a:moveTo>
                <a:lnTo>
                  <a:pt x="5030393" y="0"/>
                </a:lnTo>
                <a:lnTo>
                  <a:pt x="5030393" y="5029795"/>
                </a:lnTo>
                <a:lnTo>
                  <a:pt x="0" y="50297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273" t="0" r="-10448" b="-5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17187" y="8742342"/>
            <a:ext cx="3189338" cy="515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295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Ocean Engineering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493324" y="8742342"/>
            <a:ext cx="3301352" cy="515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295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Marine Engineering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562462" y="8742342"/>
            <a:ext cx="4627365" cy="515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295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High-Performance vehicles</a:t>
            </a: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785893" y="-1093111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29"/>
                </a:lnTo>
                <a:lnTo>
                  <a:pt x="0" y="12134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10567" y="2097208"/>
            <a:ext cx="8828218" cy="6073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0263" indent="-320132" lvl="1">
              <a:lnSpc>
                <a:spcPts val="4422"/>
              </a:lnSpc>
              <a:buFont typeface="Arial"/>
              <a:buChar char="•"/>
            </a:pPr>
            <a:r>
              <a:rPr lang="en-US" sz="353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Around 90% of traded goods are transported globally over the waves</a:t>
            </a:r>
          </a:p>
          <a:p>
            <a:pPr algn="l" marL="640263" indent="-320132" lvl="1">
              <a:lnSpc>
                <a:spcPts val="4422"/>
              </a:lnSpc>
            </a:pPr>
          </a:p>
          <a:p>
            <a:pPr algn="l" marL="640263" indent="-320132" lvl="1">
              <a:lnSpc>
                <a:spcPts val="4422"/>
              </a:lnSpc>
              <a:buFont typeface="Arial"/>
              <a:buChar char="•"/>
            </a:pPr>
            <a:r>
              <a:rPr lang="en-US" sz="353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Ocean engineering allows offshore renewable, oil and gas structures to operate</a:t>
            </a:r>
          </a:p>
          <a:p>
            <a:pPr algn="l" marL="640263" indent="-320132" lvl="1">
              <a:lnSpc>
                <a:spcPts val="4422"/>
              </a:lnSpc>
            </a:pPr>
          </a:p>
          <a:p>
            <a:pPr algn="l" marL="640263" indent="-320132" lvl="1">
              <a:lnSpc>
                <a:spcPts val="4422"/>
              </a:lnSpc>
              <a:buFont typeface="Arial"/>
              <a:buChar char="•"/>
            </a:pPr>
            <a:r>
              <a:rPr lang="en-US" sz="353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Leisure craft (sailing and motorboats), and boat racing are designed and built by naval architects (high-performance stream)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1249352" y="-102870"/>
            <a:ext cx="7038648" cy="10509898"/>
            <a:chOff x="0" y="0"/>
            <a:chExt cx="1090471" cy="16282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90471" cy="1628258"/>
            </a:xfrm>
            <a:custGeom>
              <a:avLst/>
              <a:gdLst/>
              <a:ahLst/>
              <a:cxnLst/>
              <a:rect r="r" b="b" t="t" l="l"/>
              <a:pathLst>
                <a:path h="1628258" w="1090471">
                  <a:moveTo>
                    <a:pt x="0" y="0"/>
                  </a:moveTo>
                  <a:lnTo>
                    <a:pt x="1090471" y="0"/>
                  </a:lnTo>
                  <a:lnTo>
                    <a:pt x="1090471" y="1628258"/>
                  </a:lnTo>
                  <a:lnTo>
                    <a:pt x="0" y="1628258"/>
                  </a:lnTo>
                  <a:close/>
                </a:path>
              </a:pathLst>
            </a:custGeom>
            <a:blipFill>
              <a:blip r:embed="rId4"/>
              <a:stretch>
                <a:fillRect l="-82887" t="0" r="-82887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1470197" y="4198299"/>
            <a:ext cx="6596957" cy="1802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8"/>
              </a:lnSpc>
            </a:pPr>
            <a:r>
              <a:rPr lang="en-US" sz="5149" b="true">
                <a:solidFill>
                  <a:srgbClr val="FFFFFF"/>
                </a:solidFill>
                <a:latin typeface="Elsie Heavy"/>
                <a:ea typeface="Elsie Heavy"/>
                <a:cs typeface="Elsie Heavy"/>
                <a:sym typeface="Elsie Heavy"/>
              </a:rPr>
              <a:t>WHY IS IT IMPORTANT</a:t>
            </a: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906366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514617" y="2990850"/>
            <a:ext cx="5903790" cy="428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Someone who is interested in:</a:t>
            </a:r>
          </a:p>
          <a:p>
            <a:pPr algn="l">
              <a:lnSpc>
                <a:spcPts val="3750"/>
              </a:lnSpc>
            </a:pP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Maths and Science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Innovation and creativity 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Engineering and Technologies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Design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Theoretical as well as practical application of your knowledge</a:t>
            </a: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Solving problems </a:t>
            </a:r>
          </a:p>
        </p:txBody>
      </p:sp>
      <p:sp>
        <p:nvSpPr>
          <p:cNvPr name="Freeform 4" id="4" descr="Picture 4"/>
          <p:cNvSpPr/>
          <p:nvPr/>
        </p:nvSpPr>
        <p:spPr>
          <a:xfrm flipH="false" flipV="false" rot="0">
            <a:off x="12677033" y="182555"/>
            <a:ext cx="5362395" cy="3217984"/>
          </a:xfrm>
          <a:custGeom>
            <a:avLst/>
            <a:gdLst/>
            <a:ahLst/>
            <a:cxnLst/>
            <a:rect r="r" b="b" t="t" l="l"/>
            <a:pathLst>
              <a:path h="3217984" w="5362395">
                <a:moveTo>
                  <a:pt x="0" y="0"/>
                </a:moveTo>
                <a:lnTo>
                  <a:pt x="5362395" y="0"/>
                </a:lnTo>
                <a:lnTo>
                  <a:pt x="5362395" y="3217984"/>
                </a:lnTo>
                <a:lnTo>
                  <a:pt x="0" y="32179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9097" r="-207" b="-11562"/>
            </a:stretch>
          </a:blipFill>
        </p:spPr>
      </p:sp>
      <p:sp>
        <p:nvSpPr>
          <p:cNvPr name="Freeform 5" id="5" descr="Picture 6"/>
          <p:cNvSpPr/>
          <p:nvPr/>
        </p:nvSpPr>
        <p:spPr>
          <a:xfrm flipH="false" flipV="false" rot="0">
            <a:off x="12677006" y="6920859"/>
            <a:ext cx="5362449" cy="3183586"/>
          </a:xfrm>
          <a:custGeom>
            <a:avLst/>
            <a:gdLst/>
            <a:ahLst/>
            <a:cxnLst/>
            <a:rect r="r" b="b" t="t" l="l"/>
            <a:pathLst>
              <a:path h="3183586" w="5362449">
                <a:moveTo>
                  <a:pt x="0" y="0"/>
                </a:moveTo>
                <a:lnTo>
                  <a:pt x="5362449" y="0"/>
                </a:lnTo>
                <a:lnTo>
                  <a:pt x="5362449" y="3183586"/>
                </a:lnTo>
                <a:lnTo>
                  <a:pt x="0" y="31835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22765" b="-17"/>
            </a:stretch>
          </a:blipFill>
        </p:spPr>
      </p:sp>
      <p:sp>
        <p:nvSpPr>
          <p:cNvPr name="Freeform 6" id="6" descr="Picture 8"/>
          <p:cNvSpPr/>
          <p:nvPr/>
        </p:nvSpPr>
        <p:spPr>
          <a:xfrm flipH="false" flipV="false" rot="0">
            <a:off x="12677033" y="3550424"/>
            <a:ext cx="5362395" cy="3220550"/>
          </a:xfrm>
          <a:custGeom>
            <a:avLst/>
            <a:gdLst/>
            <a:ahLst/>
            <a:cxnLst/>
            <a:rect r="r" b="b" t="t" l="l"/>
            <a:pathLst>
              <a:path h="3220550" w="5362395">
                <a:moveTo>
                  <a:pt x="0" y="0"/>
                </a:moveTo>
                <a:lnTo>
                  <a:pt x="5362395" y="0"/>
                </a:lnTo>
                <a:lnTo>
                  <a:pt x="5362395" y="3220550"/>
                </a:lnTo>
                <a:lnTo>
                  <a:pt x="0" y="3220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539" r="-19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9525" y="-101514"/>
            <a:ext cx="6265542" cy="10509898"/>
            <a:chOff x="0" y="0"/>
            <a:chExt cx="970696" cy="162825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70696" cy="1628258"/>
            </a:xfrm>
            <a:custGeom>
              <a:avLst/>
              <a:gdLst/>
              <a:ahLst/>
              <a:cxnLst/>
              <a:rect r="r" b="b" t="t" l="l"/>
              <a:pathLst>
                <a:path h="1628258" w="970696">
                  <a:moveTo>
                    <a:pt x="0" y="0"/>
                  </a:moveTo>
                  <a:lnTo>
                    <a:pt x="970696" y="0"/>
                  </a:lnTo>
                  <a:lnTo>
                    <a:pt x="970696" y="1628258"/>
                  </a:lnTo>
                  <a:lnTo>
                    <a:pt x="0" y="1628258"/>
                  </a:lnTo>
                  <a:close/>
                </a:path>
              </a:pathLst>
            </a:custGeom>
            <a:blipFill>
              <a:blip r:embed="rId7"/>
              <a:stretch>
                <a:fillRect l="-99284" t="0" r="-99284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819180" y="3743493"/>
            <a:ext cx="4608132" cy="2717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8"/>
              </a:lnSpc>
            </a:pPr>
            <a:r>
              <a:rPr lang="en-US" sz="5149" b="true">
                <a:solidFill>
                  <a:srgbClr val="FFFFFF"/>
                </a:solidFill>
                <a:latin typeface="Elsie Heavy"/>
                <a:ea typeface="Elsie Heavy"/>
                <a:cs typeface="Elsie Heavy"/>
                <a:sym typeface="Elsie Heavy"/>
              </a:rPr>
              <a:t>WHO CAN BE A NAVAL ARCHITECT</a:t>
            </a:r>
          </a:p>
        </p:txBody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2107" y="-906366"/>
            <a:ext cx="21571786" cy="12134130"/>
          </a:xfrm>
          <a:custGeom>
            <a:avLst/>
            <a:gdLst/>
            <a:ahLst/>
            <a:cxnLst/>
            <a:rect r="r" b="b" t="t" l="l"/>
            <a:pathLst>
              <a:path h="12134130" w="21571786">
                <a:moveTo>
                  <a:pt x="0" y="0"/>
                </a:moveTo>
                <a:lnTo>
                  <a:pt x="21571786" y="0"/>
                </a:lnTo>
                <a:lnTo>
                  <a:pt x="21571786" y="12134130"/>
                </a:lnTo>
                <a:lnTo>
                  <a:pt x="0" y="1213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868847" y="1333910"/>
            <a:ext cx="10806324" cy="7620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combination of subjects will be required. A general guide can be found below of subjects that could be beneficial:</a:t>
            </a:r>
          </a:p>
          <a:p>
            <a:pPr algn="l">
              <a:lnSpc>
                <a:spcPts val="3750"/>
              </a:lnSpc>
            </a:pP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Mathematics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 Essential for understanding the complex calculations and problem-solving required in naval architecture.</a:t>
            </a:r>
          </a:p>
          <a:p>
            <a:pPr algn="l" marL="542925" indent="-271462" lvl="1">
              <a:lnSpc>
                <a:spcPts val="3750"/>
              </a:lnSpc>
            </a:pP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Physics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 Important for grasping the principles of mechanics, fluid dynamics, and materials science, all of which are crucial in naval architecture.</a:t>
            </a:r>
          </a:p>
          <a:p>
            <a:pPr algn="l" marL="542925" indent="-271462" lvl="1">
              <a:lnSpc>
                <a:spcPts val="3750"/>
              </a:lnSpc>
            </a:pP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English Language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 Good communication skills are important for writing reports and documenting research.</a:t>
            </a:r>
          </a:p>
          <a:p>
            <a:pPr algn="l" marL="542925" indent="-271462" lvl="1">
              <a:lnSpc>
                <a:spcPts val="3750"/>
              </a:lnSpc>
            </a:pPr>
          </a:p>
          <a:p>
            <a:pPr algn="l" marL="542925" indent="-271462" lvl="1">
              <a:lnSpc>
                <a:spcPts val="375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Design and Technology</a:t>
            </a:r>
            <a:r>
              <a:rPr lang="en-US" sz="3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 Provides foundational knowledge in materials and design processes, which can be helpful.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9525" y="-101514"/>
            <a:ext cx="6265542" cy="10509898"/>
            <a:chOff x="0" y="0"/>
            <a:chExt cx="970696" cy="16282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70696" cy="1628258"/>
            </a:xfrm>
            <a:custGeom>
              <a:avLst/>
              <a:gdLst/>
              <a:ahLst/>
              <a:cxnLst/>
              <a:rect r="r" b="b" t="t" l="l"/>
              <a:pathLst>
                <a:path h="1628258" w="970696">
                  <a:moveTo>
                    <a:pt x="0" y="0"/>
                  </a:moveTo>
                  <a:lnTo>
                    <a:pt x="970696" y="0"/>
                  </a:lnTo>
                  <a:lnTo>
                    <a:pt x="970696" y="1628258"/>
                  </a:lnTo>
                  <a:lnTo>
                    <a:pt x="0" y="1628258"/>
                  </a:lnTo>
                  <a:close/>
                </a:path>
              </a:pathLst>
            </a:custGeom>
            <a:blipFill>
              <a:blip r:embed="rId4"/>
              <a:stretch>
                <a:fillRect l="-99284" t="0" r="-99284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819180" y="4656855"/>
            <a:ext cx="4608132" cy="888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8"/>
              </a:lnSpc>
            </a:pPr>
            <a:r>
              <a:rPr lang="en-US" sz="5149" b="true">
                <a:solidFill>
                  <a:srgbClr val="FFFFFF"/>
                </a:solidFill>
                <a:latin typeface="Elsie Heavy"/>
                <a:ea typeface="Elsie Heavy"/>
                <a:cs typeface="Elsie Heavy"/>
                <a:sym typeface="Elsie Heavy"/>
              </a:rPr>
              <a:t>GCSE</a:t>
            </a:r>
          </a:p>
        </p:txBody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BE46016AC59C4C950D828AB1D00EE2" ma:contentTypeVersion="14" ma:contentTypeDescription="Create a new document." ma:contentTypeScope="" ma:versionID="2dabf69e786584179e3e6e3a8540789c">
  <xsd:schema xmlns:xsd="http://www.w3.org/2001/XMLSchema" xmlns:xs="http://www.w3.org/2001/XMLSchema" xmlns:p="http://schemas.microsoft.com/office/2006/metadata/properties" xmlns:ns2="d5b2f1f4-83b1-4abe-8b34-70532264ff31" xmlns:ns3="b43f8502-38b7-406e-98f6-037623655b1a" targetNamespace="http://schemas.microsoft.com/office/2006/metadata/properties" ma:root="true" ma:fieldsID="44d3662132d595c2e0cd72f4cee4f38a" ns2:_="" ns3:_="">
    <xsd:import namespace="d5b2f1f4-83b1-4abe-8b34-70532264ff31"/>
    <xsd:import namespace="b43f8502-38b7-406e-98f6-037623655b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2f1f4-83b1-4abe-8b34-70532264ff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e878d56-bf20-4871-b23d-56901f9e30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3f8502-38b7-406e-98f6-037623655b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c159bd4-1e2a-4392-94df-6269f176899b}" ma:internalName="TaxCatchAll" ma:showField="CatchAllData" ma:web="b43f8502-38b7-406e-98f6-037623655b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3f8502-38b7-406e-98f6-037623655b1a" xsi:nil="true"/>
    <lcf76f155ced4ddcb4097134ff3c332f xmlns="d5b2f1f4-83b1-4abe-8b34-70532264ff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EED247-2383-413F-A2E8-5EDFCF440933}"/>
</file>

<file path=customXml/itemProps2.xml><?xml version="1.0" encoding="utf-8"?>
<ds:datastoreItem xmlns:ds="http://schemas.openxmlformats.org/officeDocument/2006/customXml" ds:itemID="{73BFBD8B-A09B-45D8-8128-657BDB925014}"/>
</file>

<file path=customXml/itemProps3.xml><?xml version="1.0" encoding="utf-8"?>
<ds:datastoreItem xmlns:ds="http://schemas.openxmlformats.org/officeDocument/2006/customXml" ds:itemID="{23DCB943-7CFE-453E-81E0-5449D0A1B18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WG - Teachers &amp; Parents_Oct 24 - branding.pptx</dc:title>
  <cp:revision>1</cp:revision>
  <dcterms:created xsi:type="dcterms:W3CDTF">2006-08-16T00:00:00Z</dcterms:created>
  <dcterms:modified xsi:type="dcterms:W3CDTF">2011-08-01T06:04:30Z</dcterms:modified>
  <dc:identifier>DAGWLwbK5Ck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0x01010008BE46016AC59C4C950D828AB1D00EE2</vt:lpwstr>
  </property>
</Properties>
</file>